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Lst>
  <p:sldSz cy="6858000" cx="12192000"/>
  <p:notesSz cx="6858000" cy="9144000"/>
  <p:embeddedFontLs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7" roundtripDataSignature="AMtx7mi2uOeE/O+EOut2Y/oIxEWH2HH04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20" Type="http://schemas.openxmlformats.org/officeDocument/2006/relationships/slide" Target="slides/slide15.xml"/><Relationship Id="rId42" Type="http://schemas.openxmlformats.org/officeDocument/2006/relationships/slide" Target="slides/slide37.xml"/><Relationship Id="rId41" Type="http://schemas.openxmlformats.org/officeDocument/2006/relationships/slide" Target="slides/slide36.xml"/><Relationship Id="rId22" Type="http://schemas.openxmlformats.org/officeDocument/2006/relationships/slide" Target="slides/slide17.xml"/><Relationship Id="rId44" Type="http://schemas.openxmlformats.org/officeDocument/2006/relationships/font" Target="fonts/HelveticaNeue-bold.fntdata"/><Relationship Id="rId21" Type="http://schemas.openxmlformats.org/officeDocument/2006/relationships/slide" Target="slides/slide16.xml"/><Relationship Id="rId43" Type="http://schemas.openxmlformats.org/officeDocument/2006/relationships/font" Target="fonts/HelveticaNeue-regular.fntdata"/><Relationship Id="rId24" Type="http://schemas.openxmlformats.org/officeDocument/2006/relationships/slide" Target="slides/slide19.xml"/><Relationship Id="rId46" Type="http://schemas.openxmlformats.org/officeDocument/2006/relationships/font" Target="fonts/HelveticaNeue-boldItalic.fntdata"/><Relationship Id="rId23" Type="http://schemas.openxmlformats.org/officeDocument/2006/relationships/slide" Target="slides/slide18.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47" Type="http://customschemas.google.com/relationships/presentationmetadata" Target="metadata"/><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slide" Target="slides/slide32.xml"/><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slide" Target="slides/slide34.xml"/><Relationship Id="rId16" Type="http://schemas.openxmlformats.org/officeDocument/2006/relationships/slide" Target="slides/slide11.xml"/><Relationship Id="rId38" Type="http://schemas.openxmlformats.org/officeDocument/2006/relationships/slide" Target="slides/slide33.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0" name="Shape 280"/>
        <p:cNvGrpSpPr/>
        <p:nvPr/>
      </p:nvGrpSpPr>
      <p:grpSpPr>
        <a:xfrm>
          <a:off x="0" y="0"/>
          <a:ext cx="0" cy="0"/>
          <a:chOff x="0" y="0"/>
          <a:chExt cx="0" cy="0"/>
        </a:xfrm>
      </p:grpSpPr>
      <p:sp>
        <p:nvSpPr>
          <p:cNvPr id="281" name="Google Shape;281;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2" name="Google Shape;282;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Google Shape;3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4" name="Google Shape;304;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8" name="Google Shape;33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1" name="Google Shape;351;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83" name="Google Shape;383;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2" name="Google Shape;41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7" name="Shape 427"/>
        <p:cNvGrpSpPr/>
        <p:nvPr/>
      </p:nvGrpSpPr>
      <p:grpSpPr>
        <a:xfrm>
          <a:off x="0" y="0"/>
          <a:ext cx="0" cy="0"/>
          <a:chOff x="0" y="0"/>
          <a:chExt cx="0" cy="0"/>
        </a:xfrm>
      </p:grpSpPr>
      <p:sp>
        <p:nvSpPr>
          <p:cNvPr id="428" name="Google Shape;428;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9" name="Shape 439"/>
        <p:cNvGrpSpPr/>
        <p:nvPr/>
      </p:nvGrpSpPr>
      <p:grpSpPr>
        <a:xfrm>
          <a:off x="0" y="0"/>
          <a:ext cx="0" cy="0"/>
          <a:chOff x="0" y="0"/>
          <a:chExt cx="0" cy="0"/>
        </a:xfrm>
      </p:grpSpPr>
      <p:sp>
        <p:nvSpPr>
          <p:cNvPr id="440" name="Google Shape;440;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1" name="Google Shape;441;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p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9" name="Google Shape;4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 name="Google Shape;9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 name="Google Shape;92;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4" name="Shape 454"/>
        <p:cNvGrpSpPr/>
        <p:nvPr/>
      </p:nvGrpSpPr>
      <p:grpSpPr>
        <a:xfrm>
          <a:off x="0" y="0"/>
          <a:ext cx="0" cy="0"/>
          <a:chOff x="0" y="0"/>
          <a:chExt cx="0" cy="0"/>
        </a:xfrm>
      </p:grpSpPr>
      <p:sp>
        <p:nvSpPr>
          <p:cNvPr id="455" name="Google Shape;455;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6" name="Google Shape;45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3" name="Google Shape;483;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2" name="Google Shape;512;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7" name="Google Shape;537;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0" name="Shape 560"/>
        <p:cNvGrpSpPr/>
        <p:nvPr/>
      </p:nvGrpSpPr>
      <p:grpSpPr>
        <a:xfrm>
          <a:off x="0" y="0"/>
          <a:ext cx="0" cy="0"/>
          <a:chOff x="0" y="0"/>
          <a:chExt cx="0" cy="0"/>
        </a:xfrm>
      </p:grpSpPr>
      <p:sp>
        <p:nvSpPr>
          <p:cNvPr id="561" name="Google Shape;561;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2" name="Google Shape;562;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7" name="Google Shape;58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13" name="Google Shape;61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2" name="Shape 632"/>
        <p:cNvGrpSpPr/>
        <p:nvPr/>
      </p:nvGrpSpPr>
      <p:grpSpPr>
        <a:xfrm>
          <a:off x="0" y="0"/>
          <a:ext cx="0" cy="0"/>
          <a:chOff x="0" y="0"/>
          <a:chExt cx="0" cy="0"/>
        </a:xfrm>
      </p:grpSpPr>
      <p:sp>
        <p:nvSpPr>
          <p:cNvPr id="633" name="Google Shape;633;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34" name="Google Shape;634;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4" name="Shape 654"/>
        <p:cNvGrpSpPr/>
        <p:nvPr/>
      </p:nvGrpSpPr>
      <p:grpSpPr>
        <a:xfrm>
          <a:off x="0" y="0"/>
          <a:ext cx="0" cy="0"/>
          <a:chOff x="0" y="0"/>
          <a:chExt cx="0" cy="0"/>
        </a:xfrm>
      </p:grpSpPr>
      <p:sp>
        <p:nvSpPr>
          <p:cNvPr id="655" name="Google Shape;655;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6" name="Google Shape;656;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 name="Shape 152"/>
        <p:cNvGrpSpPr/>
        <p:nvPr/>
      </p:nvGrpSpPr>
      <p:grpSpPr>
        <a:xfrm>
          <a:off x="0" y="0"/>
          <a:ext cx="0" cy="0"/>
          <a:chOff x="0" y="0"/>
          <a:chExt cx="0" cy="0"/>
        </a:xfrm>
      </p:grpSpPr>
      <p:sp>
        <p:nvSpPr>
          <p:cNvPr id="153" name="Google Shape;153;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 name="Google Shape;154;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80" name="Google Shape;680;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2" name="Shape 712"/>
        <p:cNvGrpSpPr/>
        <p:nvPr/>
      </p:nvGrpSpPr>
      <p:grpSpPr>
        <a:xfrm>
          <a:off x="0" y="0"/>
          <a:ext cx="0" cy="0"/>
          <a:chOff x="0" y="0"/>
          <a:chExt cx="0" cy="0"/>
        </a:xfrm>
      </p:grpSpPr>
      <p:sp>
        <p:nvSpPr>
          <p:cNvPr id="713" name="Google Shape;713;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4" name="Google Shape;71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4" name="Shape 744"/>
        <p:cNvGrpSpPr/>
        <p:nvPr/>
      </p:nvGrpSpPr>
      <p:grpSpPr>
        <a:xfrm>
          <a:off x="0" y="0"/>
          <a:ext cx="0" cy="0"/>
          <a:chOff x="0" y="0"/>
          <a:chExt cx="0" cy="0"/>
        </a:xfrm>
      </p:grpSpPr>
      <p:sp>
        <p:nvSpPr>
          <p:cNvPr id="745" name="Google Shape;745;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46" name="Google Shape;746;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4" name="Shape 764"/>
        <p:cNvGrpSpPr/>
        <p:nvPr/>
      </p:nvGrpSpPr>
      <p:grpSpPr>
        <a:xfrm>
          <a:off x="0" y="0"/>
          <a:ext cx="0" cy="0"/>
          <a:chOff x="0" y="0"/>
          <a:chExt cx="0" cy="0"/>
        </a:xfrm>
      </p:grpSpPr>
      <p:sp>
        <p:nvSpPr>
          <p:cNvPr id="765" name="Google Shape;765;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66" name="Google Shape;766;p3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67" name="Google Shape;767;p3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0" name="Shape 790"/>
        <p:cNvGrpSpPr/>
        <p:nvPr/>
      </p:nvGrpSpPr>
      <p:grpSpPr>
        <a:xfrm>
          <a:off x="0" y="0"/>
          <a:ext cx="0" cy="0"/>
          <a:chOff x="0" y="0"/>
          <a:chExt cx="0" cy="0"/>
        </a:xfrm>
      </p:grpSpPr>
      <p:sp>
        <p:nvSpPr>
          <p:cNvPr id="791" name="Google Shape;791;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92" name="Google Shape;792;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9" name="Google Shape;79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00" name="Google Shape;80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0" name="Google Shape;820;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8" name="Shape 848"/>
        <p:cNvGrpSpPr/>
        <p:nvPr/>
      </p:nvGrpSpPr>
      <p:grpSpPr>
        <a:xfrm>
          <a:off x="0" y="0"/>
          <a:ext cx="0" cy="0"/>
          <a:chOff x="0" y="0"/>
          <a:chExt cx="0" cy="0"/>
        </a:xfrm>
      </p:grpSpPr>
      <p:sp>
        <p:nvSpPr>
          <p:cNvPr id="849" name="Google Shape;849;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50" name="Google Shape;850;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1" name="Google Shape;161;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2" name="Google Shape;18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5" name="Google Shape;215;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 name="Google Shape;216;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4" name="Shape 234"/>
        <p:cNvGrpSpPr/>
        <p:nvPr/>
      </p:nvGrpSpPr>
      <p:grpSpPr>
        <a:xfrm>
          <a:off x="0" y="0"/>
          <a:ext cx="0" cy="0"/>
          <a:chOff x="0" y="0"/>
          <a:chExt cx="0" cy="0"/>
        </a:xfrm>
      </p:grpSpPr>
      <p:sp>
        <p:nvSpPr>
          <p:cNvPr id="235" name="Google Shape;235;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 name="Google Shape;236;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7" name="Google Shape;237;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200"/>
              <a:buNone/>
            </a:pPr>
            <a:fld id="{00000000-1234-1234-1234-123412341234}" type="slidenum">
              <a:rPr lang="en-US" sz="1200"/>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2" name="Google Shape;252;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59" name="Google Shape;259;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3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3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8" name="Google Shape;18;p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4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4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4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4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4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4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0" name="Google Shape;80;p4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4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4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4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40"/>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40"/>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24" name="Google Shape;24;p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1"/>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1"/>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42"/>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42"/>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43"/>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43"/>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43"/>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43"/>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43"/>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4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4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4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4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4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4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4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0" name="Google Shape;60;p4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4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4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4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4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4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7" name="Google Shape;67;p4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4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4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4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4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3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lnSpc>
                <a:spcPct val="100000"/>
              </a:lnSpc>
              <a:spcBef>
                <a:spcPts val="0"/>
              </a:spcBef>
              <a:spcAft>
                <a:spcPts val="0"/>
              </a:spcAft>
              <a:buClr>
                <a:srgbClr val="000000"/>
              </a:buClr>
              <a:buSzPts val="1400"/>
              <a:buFont typeface="Arial"/>
              <a:buNone/>
              <a:defRPr b="0" i="0" sz="12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200"/>
              <a:buFont typeface="Arial"/>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6.png"/><Relationship Id="rId6"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1.png"/><Relationship Id="rId4" Type="http://schemas.openxmlformats.org/officeDocument/2006/relationships/image" Target="../media/image7.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1.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1.png"/><Relationship Id="rId4" Type="http://schemas.openxmlformats.org/officeDocument/2006/relationships/image" Target="../media/image22.png"/><Relationship Id="rId5"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1.png"/><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1.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1.png"/><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13.png"/><Relationship Id="rId6"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1.png"/><Relationship Id="rId4"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 Id="rId4" Type="http://schemas.openxmlformats.org/officeDocument/2006/relationships/image" Target="../media/image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1.png"/><Relationship Id="rId4" Type="http://schemas.openxmlformats.org/officeDocument/2006/relationships/image" Target="../media/image16.png"/><Relationship Id="rId5" Type="http://schemas.openxmlformats.org/officeDocument/2006/relationships/image" Target="../media/image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png"/><Relationship Id="rId5" Type="http://schemas.openxmlformats.org/officeDocument/2006/relationships/image" Target="../media/image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1.png"/><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1.png"/><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1.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1.png"/><Relationship Id="rId4" Type="http://schemas.openxmlformats.org/officeDocument/2006/relationships/image" Target="../media/image1.png"/><Relationship Id="rId5" Type="http://schemas.openxmlformats.org/officeDocument/2006/relationships/image" Target="../media/image2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3" name="Shape 283"/>
        <p:cNvGrpSpPr/>
        <p:nvPr/>
      </p:nvGrpSpPr>
      <p:grpSpPr>
        <a:xfrm>
          <a:off x="0" y="0"/>
          <a:ext cx="0" cy="0"/>
          <a:chOff x="0" y="0"/>
          <a:chExt cx="0" cy="0"/>
        </a:xfrm>
      </p:grpSpPr>
      <p:pic>
        <p:nvPicPr>
          <p:cNvPr id="284" name="Google Shape;284;p10"/>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285" name="Google Shape;285;p10"/>
          <p:cNvSpPr/>
          <p:nvPr/>
        </p:nvSpPr>
        <p:spPr>
          <a:xfrm>
            <a:off x="800368" y="3680596"/>
            <a:ext cx="10188427" cy="1839871"/>
          </a:xfrm>
          <a:custGeom>
            <a:rect b="b" l="l" r="r" t="t"/>
            <a:pathLst>
              <a:path extrusionOk="0" h="1434593" w="10564094">
                <a:moveTo>
                  <a:pt x="10324990" y="1434593"/>
                </a:moveTo>
                <a:lnTo>
                  <a:pt x="239103" y="1434593"/>
                </a:lnTo>
                <a:cubicBezTo>
                  <a:pt x="140063" y="1434593"/>
                  <a:pt x="55087" y="1374377"/>
                  <a:pt x="18789" y="1288559"/>
                </a:cubicBezTo>
                <a:lnTo>
                  <a:pt x="0" y="1195494"/>
                </a:lnTo>
                <a:lnTo>
                  <a:pt x="0" y="239098"/>
                </a:lnTo>
                <a:lnTo>
                  <a:pt x="18789" y="146034"/>
                </a:lnTo>
                <a:cubicBezTo>
                  <a:pt x="55087" y="60216"/>
                  <a:pt x="140063" y="0"/>
                  <a:pt x="239103" y="0"/>
                </a:cubicBezTo>
                <a:lnTo>
                  <a:pt x="10324990" y="0"/>
                </a:lnTo>
                <a:cubicBezTo>
                  <a:pt x="10457043" y="0"/>
                  <a:pt x="10564094" y="107051"/>
                  <a:pt x="10564094" y="239104"/>
                </a:cubicBezTo>
                <a:lnTo>
                  <a:pt x="10564094" y="1195489"/>
                </a:lnTo>
                <a:cubicBezTo>
                  <a:pt x="10564094" y="1327542"/>
                  <a:pt x="10457043" y="1434593"/>
                  <a:pt x="10324990" y="1434593"/>
                </a:cubicBezTo>
                <a:close/>
              </a:path>
            </a:pathLst>
          </a:custGeom>
          <a:gradFill>
            <a:gsLst>
              <a:gs pos="0">
                <a:srgbClr val="C00000">
                  <a:alpha val="34509"/>
                </a:srgbClr>
              </a:gs>
              <a:gs pos="43000">
                <a:srgbClr val="000000">
                  <a:alpha val="0"/>
                </a:srgbClr>
              </a:gs>
              <a:gs pos="99000">
                <a:srgbClr val="C00000">
                  <a:alpha val="34509"/>
                </a:srgbClr>
              </a:gs>
              <a:gs pos="100000">
                <a:srgbClr val="C00000">
                  <a:alpha val="3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6" name="Google Shape;286;p10"/>
          <p:cNvSpPr/>
          <p:nvPr/>
        </p:nvSpPr>
        <p:spPr>
          <a:xfrm>
            <a:off x="800368" y="3680597"/>
            <a:ext cx="10188427" cy="1803950"/>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87" name="Google Shape;287;p10"/>
          <p:cNvSpPr txBox="1"/>
          <p:nvPr/>
        </p:nvSpPr>
        <p:spPr>
          <a:xfrm>
            <a:off x="7107737" y="3982407"/>
            <a:ext cx="364516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RED BOX </a:t>
            </a:r>
            <a:r>
              <a:rPr b="0" i="0" lang="en-US" sz="1800" u="none" cap="none" strike="noStrike">
                <a:solidFill>
                  <a:srgbClr val="FF0000"/>
                </a:solidFill>
                <a:latin typeface="Calibri"/>
                <a:ea typeface="Calibri"/>
                <a:cs typeface="Calibri"/>
                <a:sym typeface="Calibri"/>
              </a:rPr>
              <a:t>TOKEN </a:t>
            </a:r>
            <a:r>
              <a:rPr b="0" i="0" lang="en-US" sz="1800" u="none" cap="none" strike="noStrike">
                <a:solidFill>
                  <a:schemeClr val="lt1"/>
                </a:solidFill>
                <a:latin typeface="Calibri"/>
                <a:ea typeface="Calibri"/>
                <a:cs typeface="Calibri"/>
                <a:sym typeface="Calibri"/>
              </a:rPr>
              <a:t>is considered as the main payment currency in the arounding ecosystems  </a:t>
            </a:r>
            <a:r>
              <a:rPr b="1" i="0" lang="en-US" sz="1800" u="none" cap="none" strike="noStrike">
                <a:solidFill>
                  <a:srgbClr val="C00000"/>
                </a:solidFill>
                <a:latin typeface="Calibri"/>
                <a:ea typeface="Calibri"/>
                <a:cs typeface="Calibri"/>
                <a:sym typeface="Calibri"/>
              </a:rPr>
              <a:t>RED BOX CONTRACT</a:t>
            </a:r>
            <a:endParaRPr b="1" i="0" sz="1800" u="none" cap="none" strike="noStrike">
              <a:solidFill>
                <a:srgbClr val="C00000"/>
              </a:solidFill>
              <a:latin typeface="Calibri"/>
              <a:ea typeface="Calibri"/>
              <a:cs typeface="Calibri"/>
              <a:sym typeface="Calibri"/>
            </a:endParaRPr>
          </a:p>
        </p:txBody>
      </p:sp>
      <p:sp>
        <p:nvSpPr>
          <p:cNvPr id="288" name="Google Shape;288;p10"/>
          <p:cNvSpPr txBox="1"/>
          <p:nvPr/>
        </p:nvSpPr>
        <p:spPr>
          <a:xfrm>
            <a:off x="2647648" y="398652"/>
            <a:ext cx="303160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DEVELOPMENT OF </a:t>
            </a:r>
            <a:r>
              <a:rPr b="1" i="0" lang="en-US" sz="1800" u="none" cap="none" strike="noStrike">
                <a:solidFill>
                  <a:srgbClr val="C00000"/>
                </a:solidFill>
                <a:latin typeface="Calibri"/>
                <a:ea typeface="Calibri"/>
                <a:cs typeface="Calibri"/>
                <a:sym typeface="Calibri"/>
              </a:rPr>
              <a:t>DAPP</a:t>
            </a:r>
            <a:endParaRPr b="1" i="0" sz="1800" u="none" cap="none" strike="noStrike">
              <a:solidFill>
                <a:srgbClr val="C00000"/>
              </a:solidFill>
              <a:latin typeface="Calibri"/>
              <a:ea typeface="Calibri"/>
              <a:cs typeface="Calibri"/>
              <a:sym typeface="Calibri"/>
            </a:endParaRPr>
          </a:p>
        </p:txBody>
      </p:sp>
      <p:sp>
        <p:nvSpPr>
          <p:cNvPr id="289" name="Google Shape;289;p10"/>
          <p:cNvSpPr txBox="1"/>
          <p:nvPr/>
        </p:nvSpPr>
        <p:spPr>
          <a:xfrm>
            <a:off x="1203205"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290" name="Google Shape;290;p10"/>
          <p:cNvSpPr txBox="1"/>
          <p:nvPr/>
        </p:nvSpPr>
        <p:spPr>
          <a:xfrm>
            <a:off x="1088529" y="4011918"/>
            <a:ext cx="3556448"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applies Smart contact to create a system that works with ERC20 to create RBD tokens.</a:t>
            </a:r>
            <a:endParaRPr b="0" i="0" sz="1800" u="none" cap="none" strike="noStrike">
              <a:solidFill>
                <a:schemeClr val="lt1"/>
              </a:solidFill>
              <a:latin typeface="Calibri"/>
              <a:ea typeface="Calibri"/>
              <a:cs typeface="Calibri"/>
              <a:sym typeface="Calibri"/>
            </a:endParaRPr>
          </a:p>
        </p:txBody>
      </p:sp>
      <p:sp>
        <p:nvSpPr>
          <p:cNvPr id="291" name="Google Shape;291;p10"/>
          <p:cNvSpPr/>
          <p:nvPr/>
        </p:nvSpPr>
        <p:spPr>
          <a:xfrm>
            <a:off x="3391104" y="2113013"/>
            <a:ext cx="5034708" cy="660400"/>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92" name="Google Shape;292;p10"/>
          <p:cNvSpPr txBox="1"/>
          <p:nvPr/>
        </p:nvSpPr>
        <p:spPr>
          <a:xfrm>
            <a:off x="4239571" y="2278788"/>
            <a:ext cx="3352200" cy="400110"/>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DEVELOPMENT OF DAPP</a:t>
            </a:r>
            <a:endParaRPr b="1" i="0" sz="2000" u="none" cap="none" strike="noStrike">
              <a:solidFill>
                <a:schemeClr val="lt1"/>
              </a:solidFill>
              <a:latin typeface="Calibri"/>
              <a:ea typeface="Calibri"/>
              <a:cs typeface="Calibri"/>
              <a:sym typeface="Calibri"/>
            </a:endParaRPr>
          </a:p>
        </p:txBody>
      </p:sp>
      <p:grpSp>
        <p:nvGrpSpPr>
          <p:cNvPr id="293" name="Google Shape;293;p10"/>
          <p:cNvGrpSpPr/>
          <p:nvPr/>
        </p:nvGrpSpPr>
        <p:grpSpPr>
          <a:xfrm>
            <a:off x="2741755" y="2443213"/>
            <a:ext cx="731899" cy="1335860"/>
            <a:chOff x="2741755" y="2443213"/>
            <a:chExt cx="731899" cy="1335860"/>
          </a:xfrm>
        </p:grpSpPr>
        <p:cxnSp>
          <p:nvCxnSpPr>
            <p:cNvPr id="294" name="Google Shape;294;p10"/>
            <p:cNvCxnSpPr>
              <a:endCxn id="291" idx="5"/>
            </p:cNvCxnSpPr>
            <p:nvPr/>
          </p:nvCxnSpPr>
          <p:spPr>
            <a:xfrm rot="-5400000">
              <a:off x="2525954" y="2754013"/>
              <a:ext cx="1258500" cy="636900"/>
            </a:xfrm>
            <a:prstGeom prst="bentConnector2">
              <a:avLst/>
            </a:prstGeom>
            <a:noFill/>
            <a:ln cap="flat" cmpd="sng" w="9525">
              <a:solidFill>
                <a:srgbClr val="C1272D"/>
              </a:solidFill>
              <a:prstDash val="solid"/>
              <a:miter lim="800000"/>
              <a:headEnd len="sm" w="sm" type="none"/>
              <a:tailEnd len="sm" w="sm" type="none"/>
            </a:ln>
          </p:spPr>
        </p:cxnSp>
        <p:sp>
          <p:nvSpPr>
            <p:cNvPr id="295" name="Google Shape;295;p10"/>
            <p:cNvSpPr/>
            <p:nvPr/>
          </p:nvSpPr>
          <p:spPr>
            <a:xfrm>
              <a:off x="2741755" y="3624270"/>
              <a:ext cx="154803" cy="15480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96" name="Google Shape;296;p10"/>
          <p:cNvGrpSpPr/>
          <p:nvPr/>
        </p:nvGrpSpPr>
        <p:grpSpPr>
          <a:xfrm flipH="1">
            <a:off x="8347972" y="2407293"/>
            <a:ext cx="673920" cy="1335859"/>
            <a:chOff x="2904027" y="2443214"/>
            <a:chExt cx="569627" cy="1335859"/>
          </a:xfrm>
        </p:grpSpPr>
        <p:cxnSp>
          <p:nvCxnSpPr>
            <p:cNvPr id="297" name="Google Shape;297;p10"/>
            <p:cNvCxnSpPr/>
            <p:nvPr/>
          </p:nvCxnSpPr>
          <p:spPr>
            <a:xfrm rot="-5400000">
              <a:off x="2619799" y="2826743"/>
              <a:ext cx="1237384" cy="470325"/>
            </a:xfrm>
            <a:prstGeom prst="bentConnector2">
              <a:avLst/>
            </a:prstGeom>
            <a:noFill/>
            <a:ln cap="flat" cmpd="sng" w="9525">
              <a:solidFill>
                <a:srgbClr val="C1272D"/>
              </a:solidFill>
              <a:prstDash val="solid"/>
              <a:miter lim="800000"/>
              <a:headEnd len="sm" w="sm" type="none"/>
              <a:tailEnd len="sm" w="sm" type="none"/>
            </a:ln>
          </p:spPr>
        </p:cxnSp>
        <p:sp>
          <p:nvSpPr>
            <p:cNvPr id="298" name="Google Shape;298;p10"/>
            <p:cNvSpPr/>
            <p:nvPr/>
          </p:nvSpPr>
          <p:spPr>
            <a:xfrm>
              <a:off x="2904027" y="3624270"/>
              <a:ext cx="154803" cy="15480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299" name="Google Shape;299;p10"/>
          <p:cNvPicPr preferRelativeResize="0"/>
          <p:nvPr/>
        </p:nvPicPr>
        <p:blipFill rotWithShape="1">
          <a:blip r:embed="rId4">
            <a:alphaModFix/>
          </a:blip>
          <a:srcRect b="0" l="0" r="0" t="0"/>
          <a:stretch/>
        </p:blipFill>
        <p:spPr>
          <a:xfrm>
            <a:off x="10672432" y="5586232"/>
            <a:ext cx="1151457" cy="1230843"/>
          </a:xfrm>
          <a:prstGeom prst="rect">
            <a:avLst/>
          </a:prstGeom>
          <a:noFill/>
          <a:ln>
            <a:noFill/>
          </a:ln>
        </p:spPr>
      </p:pic>
      <p:sp>
        <p:nvSpPr>
          <p:cNvPr id="300" name="Google Shape;300;p10"/>
          <p:cNvSpPr/>
          <p:nvPr/>
        </p:nvSpPr>
        <p:spPr>
          <a:xfrm>
            <a:off x="4753161" y="3474099"/>
            <a:ext cx="2129934" cy="2129934"/>
          </a:xfrm>
          <a:prstGeom prst="ellipse">
            <a:avLst/>
          </a:prstGeom>
          <a:solidFill>
            <a:schemeClr val="dk1"/>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01" name="Google Shape;301;p10"/>
          <p:cNvPicPr preferRelativeResize="0"/>
          <p:nvPr/>
        </p:nvPicPr>
        <p:blipFill rotWithShape="1">
          <a:blip r:embed="rId5">
            <a:alphaModFix/>
          </a:blip>
          <a:srcRect b="0" l="0" r="0" t="0"/>
          <a:stretch/>
        </p:blipFill>
        <p:spPr>
          <a:xfrm>
            <a:off x="4831184" y="3552122"/>
            <a:ext cx="1973888" cy="197388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pic>
        <p:nvPicPr>
          <p:cNvPr id="306" name="Google Shape;306;p11"/>
          <p:cNvPicPr preferRelativeResize="0"/>
          <p:nvPr/>
        </p:nvPicPr>
        <p:blipFill rotWithShape="1">
          <a:blip r:embed="rId3">
            <a:alphaModFix/>
          </a:blip>
          <a:srcRect b="0" l="0" r="0" t="0"/>
          <a:stretch/>
        </p:blipFill>
        <p:spPr>
          <a:xfrm>
            <a:off x="-160349" y="9526"/>
            <a:ext cx="12352350" cy="6948196"/>
          </a:xfrm>
          <a:prstGeom prst="rect">
            <a:avLst/>
          </a:prstGeom>
          <a:noFill/>
          <a:ln>
            <a:noFill/>
          </a:ln>
        </p:spPr>
      </p:pic>
      <p:sp>
        <p:nvSpPr>
          <p:cNvPr id="307" name="Google Shape;307;p11"/>
          <p:cNvSpPr/>
          <p:nvPr/>
        </p:nvSpPr>
        <p:spPr>
          <a:xfrm>
            <a:off x="846418" y="1533978"/>
            <a:ext cx="5013634" cy="843113"/>
          </a:xfrm>
          <a:custGeom>
            <a:rect b="b" l="l" r="r" t="t"/>
            <a:pathLst>
              <a:path extrusionOk="0" h="1434593" w="10564094">
                <a:moveTo>
                  <a:pt x="10324990" y="1434593"/>
                </a:moveTo>
                <a:lnTo>
                  <a:pt x="239103" y="1434593"/>
                </a:lnTo>
                <a:cubicBezTo>
                  <a:pt x="140063" y="1434593"/>
                  <a:pt x="55087" y="1374377"/>
                  <a:pt x="18789" y="1288559"/>
                </a:cubicBezTo>
                <a:lnTo>
                  <a:pt x="0" y="1195494"/>
                </a:lnTo>
                <a:lnTo>
                  <a:pt x="0" y="239098"/>
                </a:lnTo>
                <a:lnTo>
                  <a:pt x="18789" y="146034"/>
                </a:lnTo>
                <a:cubicBezTo>
                  <a:pt x="55087" y="60216"/>
                  <a:pt x="140063" y="0"/>
                  <a:pt x="239103" y="0"/>
                </a:cubicBezTo>
                <a:lnTo>
                  <a:pt x="10324990" y="0"/>
                </a:lnTo>
                <a:cubicBezTo>
                  <a:pt x="10457043" y="0"/>
                  <a:pt x="10564094" y="107051"/>
                  <a:pt x="10564094" y="239104"/>
                </a:cubicBezTo>
                <a:lnTo>
                  <a:pt x="10564094" y="1195489"/>
                </a:lnTo>
                <a:cubicBezTo>
                  <a:pt x="10564094" y="1327542"/>
                  <a:pt x="10457043" y="1434593"/>
                  <a:pt x="10324990" y="1434593"/>
                </a:cubicBezTo>
                <a:close/>
              </a:path>
            </a:pathLst>
          </a:custGeom>
          <a:gradFill>
            <a:gsLst>
              <a:gs pos="0">
                <a:srgbClr val="000000">
                  <a:alpha val="0"/>
                </a:srgbClr>
              </a:gs>
              <a:gs pos="43000">
                <a:srgbClr val="000000">
                  <a:alpha val="0"/>
                </a:srgbClr>
              </a:gs>
              <a:gs pos="100000">
                <a:srgbClr val="C00000">
                  <a:alpha val="3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08" name="Google Shape;308;p11"/>
          <p:cNvSpPr txBox="1"/>
          <p:nvPr/>
        </p:nvSpPr>
        <p:spPr>
          <a:xfrm>
            <a:off x="1672366" y="1546095"/>
            <a:ext cx="1587294"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Calibri"/>
                <a:ea typeface="Calibri"/>
                <a:cs typeface="Calibri"/>
                <a:sym typeface="Calibri"/>
              </a:rPr>
              <a:t>RED BOX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Calibri"/>
                <a:ea typeface="Calibri"/>
                <a:cs typeface="Calibri"/>
                <a:sym typeface="Calibri"/>
              </a:rPr>
              <a:t>TOKEN</a:t>
            </a:r>
            <a:endParaRPr b="1" i="0" sz="2400" u="none" cap="none" strike="noStrike">
              <a:solidFill>
                <a:schemeClr val="lt1"/>
              </a:solidFill>
              <a:latin typeface="Calibri"/>
              <a:ea typeface="Calibri"/>
              <a:cs typeface="Calibri"/>
              <a:sym typeface="Calibri"/>
            </a:endParaRPr>
          </a:p>
        </p:txBody>
      </p:sp>
      <p:grpSp>
        <p:nvGrpSpPr>
          <p:cNvPr id="309" name="Google Shape;309;p11"/>
          <p:cNvGrpSpPr/>
          <p:nvPr/>
        </p:nvGrpSpPr>
        <p:grpSpPr>
          <a:xfrm>
            <a:off x="619420" y="4518459"/>
            <a:ext cx="6414426" cy="1754326"/>
            <a:chOff x="619420" y="4518459"/>
            <a:chExt cx="6414426" cy="1754326"/>
          </a:xfrm>
        </p:grpSpPr>
        <p:sp>
          <p:nvSpPr>
            <p:cNvPr id="310" name="Google Shape;310;p11"/>
            <p:cNvSpPr/>
            <p:nvPr/>
          </p:nvSpPr>
          <p:spPr>
            <a:xfrm>
              <a:off x="619421" y="4518459"/>
              <a:ext cx="6414425" cy="1754326"/>
            </a:xfrm>
            <a:prstGeom prst="roundRect">
              <a:avLst>
                <a:gd fmla="val 760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11" name="Google Shape;311;p11"/>
            <p:cNvSpPr txBox="1"/>
            <p:nvPr/>
          </p:nvSpPr>
          <p:spPr>
            <a:xfrm>
              <a:off x="619420" y="4656958"/>
              <a:ext cx="6414425" cy="1477328"/>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150 million Tokens sold ITO to  create initial fund and allocate working capital to create ecosystems around Red Box.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150 million Tokens are traded on international exchanges.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300 million Tokens is operated under Smart Contract operating system and built surrounding ecosystems..</a:t>
              </a:r>
              <a:endParaRPr b="0" i="0" sz="1400" u="none" cap="none" strike="noStrike">
                <a:solidFill>
                  <a:srgbClr val="000000"/>
                </a:solidFill>
                <a:latin typeface="Arial"/>
                <a:ea typeface="Arial"/>
                <a:cs typeface="Arial"/>
                <a:sym typeface="Arial"/>
              </a:endParaRPr>
            </a:p>
          </p:txBody>
        </p:sp>
      </p:grpSp>
      <p:sp>
        <p:nvSpPr>
          <p:cNvPr id="312" name="Google Shape;312;p11"/>
          <p:cNvSpPr txBox="1"/>
          <p:nvPr/>
        </p:nvSpPr>
        <p:spPr>
          <a:xfrm>
            <a:off x="3030429" y="385586"/>
            <a:ext cx="303160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DEVELOPMENT OF </a:t>
            </a:r>
            <a:r>
              <a:rPr b="1" i="0" lang="en-US" sz="1800" u="none" cap="none" strike="noStrike">
                <a:solidFill>
                  <a:srgbClr val="C00000"/>
                </a:solidFill>
                <a:latin typeface="Calibri"/>
                <a:ea typeface="Calibri"/>
                <a:cs typeface="Calibri"/>
                <a:sym typeface="Calibri"/>
              </a:rPr>
              <a:t>DAPP</a:t>
            </a:r>
            <a:endParaRPr b="1" i="0" sz="1800" u="none" cap="none" strike="noStrike">
              <a:solidFill>
                <a:srgbClr val="C00000"/>
              </a:solidFill>
              <a:latin typeface="Calibri"/>
              <a:ea typeface="Calibri"/>
              <a:cs typeface="Calibri"/>
              <a:sym typeface="Calibri"/>
            </a:endParaRPr>
          </a:p>
        </p:txBody>
      </p:sp>
      <p:sp>
        <p:nvSpPr>
          <p:cNvPr id="313" name="Google Shape;313;p11"/>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grpSp>
        <p:nvGrpSpPr>
          <p:cNvPr id="314" name="Google Shape;314;p11"/>
          <p:cNvGrpSpPr/>
          <p:nvPr/>
        </p:nvGrpSpPr>
        <p:grpSpPr>
          <a:xfrm>
            <a:off x="669146" y="3175311"/>
            <a:ext cx="3210457" cy="1028399"/>
            <a:chOff x="661603" y="3220278"/>
            <a:chExt cx="3210457" cy="1028399"/>
          </a:xfrm>
        </p:grpSpPr>
        <p:cxnSp>
          <p:nvCxnSpPr>
            <p:cNvPr id="315" name="Google Shape;315;p11"/>
            <p:cNvCxnSpPr/>
            <p:nvPr/>
          </p:nvCxnSpPr>
          <p:spPr>
            <a:xfrm>
              <a:off x="661604" y="3220278"/>
              <a:ext cx="3210456" cy="0"/>
            </a:xfrm>
            <a:prstGeom prst="straightConnector1">
              <a:avLst/>
            </a:prstGeom>
            <a:noFill/>
            <a:ln cap="flat" cmpd="sng" w="9525">
              <a:solidFill>
                <a:srgbClr val="C00000"/>
              </a:solidFill>
              <a:prstDash val="solid"/>
              <a:miter lim="800000"/>
              <a:headEnd len="sm" w="sm" type="none"/>
              <a:tailEnd len="sm" w="sm" type="none"/>
            </a:ln>
          </p:spPr>
        </p:cxnSp>
        <p:cxnSp>
          <p:nvCxnSpPr>
            <p:cNvPr id="316" name="Google Shape;316;p11"/>
            <p:cNvCxnSpPr/>
            <p:nvPr/>
          </p:nvCxnSpPr>
          <p:spPr>
            <a:xfrm>
              <a:off x="661604" y="3756991"/>
              <a:ext cx="3197204" cy="0"/>
            </a:xfrm>
            <a:prstGeom prst="straightConnector1">
              <a:avLst/>
            </a:prstGeom>
            <a:noFill/>
            <a:ln cap="flat" cmpd="sng" w="9525">
              <a:solidFill>
                <a:srgbClr val="C00000"/>
              </a:solidFill>
              <a:prstDash val="solid"/>
              <a:miter lim="800000"/>
              <a:headEnd len="sm" w="sm" type="none"/>
              <a:tailEnd len="sm" w="sm" type="none"/>
            </a:ln>
          </p:spPr>
        </p:cxnSp>
        <p:cxnSp>
          <p:nvCxnSpPr>
            <p:cNvPr id="317" name="Google Shape;317;p11"/>
            <p:cNvCxnSpPr/>
            <p:nvPr/>
          </p:nvCxnSpPr>
          <p:spPr>
            <a:xfrm>
              <a:off x="661603" y="4248677"/>
              <a:ext cx="3197205" cy="0"/>
            </a:xfrm>
            <a:prstGeom prst="straightConnector1">
              <a:avLst/>
            </a:prstGeom>
            <a:noFill/>
            <a:ln cap="flat" cmpd="sng" w="9525">
              <a:solidFill>
                <a:srgbClr val="C00000"/>
              </a:solidFill>
              <a:prstDash val="solid"/>
              <a:miter lim="800000"/>
              <a:headEnd len="sm" w="sm" type="none"/>
              <a:tailEnd len="sm" w="sm" type="none"/>
            </a:ln>
          </p:spPr>
        </p:cxnSp>
      </p:grpSp>
      <p:pic>
        <p:nvPicPr>
          <p:cNvPr id="318" name="Google Shape;318;p11"/>
          <p:cNvPicPr preferRelativeResize="0"/>
          <p:nvPr/>
        </p:nvPicPr>
        <p:blipFill rotWithShape="1">
          <a:blip r:embed="rId4">
            <a:alphaModFix/>
          </a:blip>
          <a:srcRect b="0" l="0" r="0" t="0"/>
          <a:stretch/>
        </p:blipFill>
        <p:spPr>
          <a:xfrm>
            <a:off x="10672432" y="5586232"/>
            <a:ext cx="1151457" cy="1230843"/>
          </a:xfrm>
          <a:prstGeom prst="rect">
            <a:avLst/>
          </a:prstGeom>
          <a:noFill/>
          <a:ln>
            <a:noFill/>
          </a:ln>
        </p:spPr>
      </p:pic>
      <p:pic>
        <p:nvPicPr>
          <p:cNvPr id="319" name="Google Shape;319;p11"/>
          <p:cNvPicPr preferRelativeResize="0"/>
          <p:nvPr/>
        </p:nvPicPr>
        <p:blipFill rotWithShape="1">
          <a:blip r:embed="rId5">
            <a:alphaModFix/>
          </a:blip>
          <a:srcRect b="0" l="0" r="0" t="0"/>
          <a:stretch/>
        </p:blipFill>
        <p:spPr>
          <a:xfrm>
            <a:off x="558071" y="1397284"/>
            <a:ext cx="1081141" cy="1081141"/>
          </a:xfrm>
          <a:prstGeom prst="rect">
            <a:avLst/>
          </a:prstGeom>
          <a:noFill/>
          <a:ln>
            <a:noFill/>
          </a:ln>
        </p:spPr>
      </p:pic>
      <p:sp>
        <p:nvSpPr>
          <p:cNvPr id="320" name="Google Shape;320;p11"/>
          <p:cNvSpPr/>
          <p:nvPr/>
        </p:nvSpPr>
        <p:spPr>
          <a:xfrm>
            <a:off x="3259660" y="1668964"/>
            <a:ext cx="2560316"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800"/>
              <a:buFont typeface="Arial"/>
              <a:buNone/>
            </a:pPr>
            <a:r>
              <a:rPr b="1" i="0" lang="en-US" sz="2800" u="none" cap="none" strike="noStrike">
                <a:solidFill>
                  <a:schemeClr val="lt1"/>
                </a:solidFill>
                <a:latin typeface="Calibri"/>
                <a:ea typeface="Calibri"/>
                <a:cs typeface="Calibri"/>
                <a:sym typeface="Calibri"/>
              </a:rPr>
              <a:t>&amp; Distribution</a:t>
            </a:r>
            <a:endParaRPr b="0" i="0" sz="2800" u="none" cap="none" strike="noStrike">
              <a:solidFill>
                <a:schemeClr val="dk1"/>
              </a:solidFill>
              <a:latin typeface="Calibri"/>
              <a:ea typeface="Calibri"/>
              <a:cs typeface="Calibri"/>
              <a:sym typeface="Calibri"/>
            </a:endParaRPr>
          </a:p>
        </p:txBody>
      </p:sp>
      <p:grpSp>
        <p:nvGrpSpPr>
          <p:cNvPr id="321" name="Google Shape;321;p11"/>
          <p:cNvGrpSpPr/>
          <p:nvPr/>
        </p:nvGrpSpPr>
        <p:grpSpPr>
          <a:xfrm>
            <a:off x="1062311" y="1397284"/>
            <a:ext cx="1892752" cy="1077158"/>
            <a:chOff x="1062311" y="1397284"/>
            <a:chExt cx="1892752" cy="1077158"/>
          </a:xfrm>
        </p:grpSpPr>
        <p:cxnSp>
          <p:nvCxnSpPr>
            <p:cNvPr id="322" name="Google Shape;322;p11"/>
            <p:cNvCxnSpPr/>
            <p:nvPr/>
          </p:nvCxnSpPr>
          <p:spPr>
            <a:xfrm>
              <a:off x="1062311" y="1397284"/>
              <a:ext cx="1892752" cy="0"/>
            </a:xfrm>
            <a:prstGeom prst="straightConnector1">
              <a:avLst/>
            </a:prstGeom>
            <a:noFill/>
            <a:ln cap="flat" cmpd="sng" w="9525">
              <a:solidFill>
                <a:srgbClr val="C00000"/>
              </a:solidFill>
              <a:prstDash val="solid"/>
              <a:miter lim="800000"/>
              <a:headEnd len="sm" w="sm" type="none"/>
              <a:tailEnd len="sm" w="sm" type="none"/>
            </a:ln>
          </p:spPr>
        </p:cxnSp>
        <p:cxnSp>
          <p:nvCxnSpPr>
            <p:cNvPr id="323" name="Google Shape;323;p11"/>
            <p:cNvCxnSpPr/>
            <p:nvPr/>
          </p:nvCxnSpPr>
          <p:spPr>
            <a:xfrm>
              <a:off x="1062311" y="2474442"/>
              <a:ext cx="1892752" cy="0"/>
            </a:xfrm>
            <a:prstGeom prst="straightConnector1">
              <a:avLst/>
            </a:prstGeom>
            <a:noFill/>
            <a:ln cap="flat" cmpd="sng" w="9525">
              <a:solidFill>
                <a:srgbClr val="C00000"/>
              </a:solidFill>
              <a:prstDash val="solid"/>
              <a:miter lim="800000"/>
              <a:headEnd len="sm" w="sm" type="none"/>
              <a:tailEnd len="sm" w="sm" type="none"/>
            </a:ln>
          </p:spPr>
        </p:cxnSp>
      </p:grpSp>
      <p:sp>
        <p:nvSpPr>
          <p:cNvPr id="324" name="Google Shape;324;p11"/>
          <p:cNvSpPr txBox="1"/>
          <p:nvPr/>
        </p:nvSpPr>
        <p:spPr>
          <a:xfrm>
            <a:off x="619741" y="2711057"/>
            <a:ext cx="3625929" cy="1492716"/>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Name:</a:t>
            </a:r>
            <a:r>
              <a:rPr b="0" i="0" lang="en-US" sz="1800" u="none" cap="none" strike="noStrike">
                <a:solidFill>
                  <a:srgbClr val="C00000"/>
                </a:solidFill>
                <a:latin typeface="Calibri"/>
                <a:ea typeface="Calibri"/>
                <a:cs typeface="Calibri"/>
                <a:sym typeface="Calibri"/>
              </a:rPr>
              <a:t> </a:t>
            </a:r>
            <a:r>
              <a:rPr b="1" i="0" lang="en-US" sz="1800" u="none" cap="none" strike="noStrike">
                <a:solidFill>
                  <a:schemeClr val="lt1"/>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Dapp Token </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60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Ticket: </a:t>
            </a:r>
            <a:r>
              <a:rPr b="0" i="0" lang="en-US" sz="1800" u="none" cap="none" strike="noStrike">
                <a:solidFill>
                  <a:schemeClr val="lt1"/>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60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Total supply: </a:t>
            </a:r>
            <a:r>
              <a:rPr b="0" i="0" lang="en-US" sz="1800" u="none" cap="none" strike="noStrike">
                <a:solidFill>
                  <a:schemeClr val="lt1"/>
                </a:solidFill>
                <a:latin typeface="Calibri"/>
                <a:ea typeface="Calibri"/>
                <a:cs typeface="Calibri"/>
                <a:sym typeface="Calibri"/>
              </a:rPr>
              <a:t>600 millions Token </a:t>
            </a:r>
            <a:endParaRPr b="0" i="0" sz="1400" u="none" cap="none" strike="noStrike">
              <a:solidFill>
                <a:srgbClr val="000000"/>
              </a:solidFill>
              <a:latin typeface="Arial"/>
              <a:ea typeface="Arial"/>
              <a:cs typeface="Arial"/>
              <a:sym typeface="Arial"/>
            </a:endParaRPr>
          </a:p>
        </p:txBody>
      </p:sp>
      <p:pic>
        <p:nvPicPr>
          <p:cNvPr id="325" name="Google Shape;325;p11"/>
          <p:cNvPicPr preferRelativeResize="0"/>
          <p:nvPr/>
        </p:nvPicPr>
        <p:blipFill rotWithShape="1">
          <a:blip r:embed="rId6">
            <a:alphaModFix/>
          </a:blip>
          <a:srcRect b="0" l="0" r="0" t="0"/>
          <a:stretch/>
        </p:blipFill>
        <p:spPr>
          <a:xfrm>
            <a:off x="6822043" y="1029886"/>
            <a:ext cx="5001900" cy="4195200"/>
          </a:xfrm>
          <a:prstGeom prst="rect">
            <a:avLst/>
          </a:prstGeom>
          <a:noFill/>
          <a:ln>
            <a:noFill/>
          </a:ln>
        </p:spPr>
      </p:pic>
      <p:sp>
        <p:nvSpPr>
          <p:cNvPr id="326" name="Google Shape;326;p11"/>
          <p:cNvSpPr txBox="1"/>
          <p:nvPr/>
        </p:nvSpPr>
        <p:spPr>
          <a:xfrm>
            <a:off x="7516146" y="2734046"/>
            <a:ext cx="5838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50%</a:t>
            </a:r>
            <a:endParaRPr b="0" i="0" sz="1400" u="none" cap="none" strike="noStrike">
              <a:solidFill>
                <a:srgbClr val="000000"/>
              </a:solidFill>
              <a:latin typeface="Arial"/>
              <a:ea typeface="Arial"/>
              <a:cs typeface="Arial"/>
              <a:sym typeface="Arial"/>
            </a:endParaRPr>
          </a:p>
        </p:txBody>
      </p:sp>
      <p:sp>
        <p:nvSpPr>
          <p:cNvPr id="327" name="Google Shape;327;p11"/>
          <p:cNvSpPr txBox="1"/>
          <p:nvPr/>
        </p:nvSpPr>
        <p:spPr>
          <a:xfrm>
            <a:off x="8739152" y="3114292"/>
            <a:ext cx="5838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25%</a:t>
            </a:r>
            <a:endParaRPr b="0" i="0" sz="1400" u="none" cap="none" strike="noStrike">
              <a:solidFill>
                <a:srgbClr val="000000"/>
              </a:solidFill>
              <a:latin typeface="Arial"/>
              <a:ea typeface="Arial"/>
              <a:cs typeface="Arial"/>
              <a:sym typeface="Arial"/>
            </a:endParaRPr>
          </a:p>
        </p:txBody>
      </p:sp>
      <p:sp>
        <p:nvSpPr>
          <p:cNvPr id="328" name="Google Shape;328;p11"/>
          <p:cNvSpPr txBox="1"/>
          <p:nvPr/>
        </p:nvSpPr>
        <p:spPr>
          <a:xfrm>
            <a:off x="8739152" y="2007759"/>
            <a:ext cx="5838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25%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pic>
        <p:nvPicPr>
          <p:cNvPr id="333" name="Google Shape;333;p1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34" name="Google Shape;334;p12"/>
          <p:cNvSpPr/>
          <p:nvPr/>
        </p:nvSpPr>
        <p:spPr>
          <a:xfrm>
            <a:off x="4181956" y="2727882"/>
            <a:ext cx="4157372" cy="107721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200"/>
              <a:buFont typeface="Arial"/>
              <a:buNone/>
            </a:pPr>
            <a:r>
              <a:rPr b="1" i="0" lang="en-US" sz="3200" u="none" cap="none" strike="noStrike">
                <a:solidFill>
                  <a:schemeClr val="lt1"/>
                </a:solidFill>
                <a:latin typeface="Calibri"/>
                <a:ea typeface="Calibri"/>
                <a:cs typeface="Calibri"/>
                <a:sym typeface="Calibri"/>
              </a:rPr>
              <a:t>MULTI-ECOSYSTEM </a:t>
            </a:r>
            <a:r>
              <a:rPr b="1" i="0" lang="en-US" sz="3200" u="none" cap="none" strike="noStrike">
                <a:solidFill>
                  <a:srgbClr val="C1272D"/>
                </a:solidFill>
                <a:latin typeface="Calibri"/>
                <a:ea typeface="Calibri"/>
                <a:cs typeface="Calibri"/>
                <a:sym typeface="Calibri"/>
              </a:rPr>
              <a:t>RED BOX</a:t>
            </a:r>
            <a:endParaRPr b="0" i="0" sz="1400" u="none" cap="none" strike="noStrike">
              <a:solidFill>
                <a:srgbClr val="000000"/>
              </a:solidFill>
              <a:latin typeface="Arial"/>
              <a:ea typeface="Arial"/>
              <a:cs typeface="Arial"/>
              <a:sym typeface="Arial"/>
            </a:endParaRPr>
          </a:p>
        </p:txBody>
      </p:sp>
      <p:pic>
        <p:nvPicPr>
          <p:cNvPr id="335" name="Google Shape;335;p12"/>
          <p:cNvPicPr preferRelativeResize="0"/>
          <p:nvPr/>
        </p:nvPicPr>
        <p:blipFill rotWithShape="1">
          <a:blip r:embed="rId4">
            <a:alphaModFix/>
          </a:blip>
          <a:srcRect b="0" l="0" r="0" t="0"/>
          <a:stretch/>
        </p:blipFill>
        <p:spPr>
          <a:xfrm>
            <a:off x="10694466" y="5531147"/>
            <a:ext cx="1151457" cy="123084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pic>
        <p:nvPicPr>
          <p:cNvPr id="340" name="Google Shape;340;p13"/>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341" name="Google Shape;341;p13"/>
          <p:cNvSpPr/>
          <p:nvPr/>
        </p:nvSpPr>
        <p:spPr>
          <a:xfrm>
            <a:off x="3123557" y="2349684"/>
            <a:ext cx="10601521" cy="5162633"/>
          </a:xfrm>
          <a:prstGeom prst="trapezoid">
            <a:avLst>
              <a:gd fmla="val 25000" name="adj"/>
            </a:avLst>
          </a:prstGeom>
          <a:noFill/>
          <a:ln cap="flat" cmpd="sng" w="254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2" name="Google Shape;342;p13"/>
          <p:cNvSpPr/>
          <p:nvPr/>
        </p:nvSpPr>
        <p:spPr>
          <a:xfrm>
            <a:off x="6015825" y="2349684"/>
            <a:ext cx="3255766" cy="521107"/>
          </a:xfrm>
          <a:prstGeom prst="trapezoid">
            <a:avLst>
              <a:gd fmla="val 25000" name="adj"/>
            </a:avLst>
          </a:pr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43" name="Google Shape;343;p13"/>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344" name="Google Shape;344;p13"/>
          <p:cNvSpPr txBox="1"/>
          <p:nvPr/>
        </p:nvSpPr>
        <p:spPr>
          <a:xfrm>
            <a:off x="2697265" y="428017"/>
            <a:ext cx="351461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MULTI-ECOSYSTEM </a:t>
            </a:r>
            <a:r>
              <a:rPr b="1" i="0" lang="en-US" sz="1800" u="none" cap="none" strike="noStrike">
                <a:solidFill>
                  <a:srgbClr val="C1272D"/>
                </a:solidFill>
                <a:latin typeface="Calibri"/>
                <a:ea typeface="Calibri"/>
                <a:cs typeface="Calibri"/>
                <a:sym typeface="Calibri"/>
              </a:rPr>
              <a:t>RED BOX</a:t>
            </a:r>
            <a:endParaRPr b="0" i="0" sz="1400" u="none" cap="none" strike="noStrike">
              <a:solidFill>
                <a:srgbClr val="000000"/>
              </a:solidFill>
              <a:latin typeface="Arial"/>
              <a:ea typeface="Arial"/>
              <a:cs typeface="Arial"/>
              <a:sym typeface="Arial"/>
            </a:endParaRPr>
          </a:p>
        </p:txBody>
      </p:sp>
      <p:sp>
        <p:nvSpPr>
          <p:cNvPr id="345" name="Google Shape;345;p13"/>
          <p:cNvSpPr/>
          <p:nvPr/>
        </p:nvSpPr>
        <p:spPr>
          <a:xfrm>
            <a:off x="-285495" y="1953042"/>
            <a:ext cx="7624405" cy="5162633"/>
          </a:xfrm>
          <a:prstGeom prst="trapezoid">
            <a:avLst>
              <a:gd fmla="val 25000" name="adj"/>
            </a:avLst>
          </a:pr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46" name="Google Shape;346;p13"/>
          <p:cNvPicPr preferRelativeResize="0"/>
          <p:nvPr/>
        </p:nvPicPr>
        <p:blipFill rotWithShape="1">
          <a:blip r:embed="rId4">
            <a:alphaModFix/>
          </a:blip>
          <a:srcRect b="6142" l="0" r="21341" t="0"/>
          <a:stretch/>
        </p:blipFill>
        <p:spPr>
          <a:xfrm>
            <a:off x="-285495" y="1225365"/>
            <a:ext cx="7349486" cy="5890310"/>
          </a:xfrm>
          <a:custGeom>
            <a:rect b="b" l="l" r="r" t="t"/>
            <a:pathLst>
              <a:path extrusionOk="0" h="5890310" w="7349486">
                <a:moveTo>
                  <a:pt x="0" y="0"/>
                </a:moveTo>
                <a:lnTo>
                  <a:pt x="5876909" y="0"/>
                </a:lnTo>
                <a:lnTo>
                  <a:pt x="7349486" y="5890310"/>
                </a:lnTo>
                <a:lnTo>
                  <a:pt x="0" y="5890310"/>
                </a:lnTo>
                <a:close/>
              </a:path>
            </a:pathLst>
          </a:custGeom>
          <a:noFill/>
          <a:ln>
            <a:noFill/>
          </a:ln>
        </p:spPr>
      </p:pic>
      <p:sp>
        <p:nvSpPr>
          <p:cNvPr id="347" name="Google Shape;347;p13"/>
          <p:cNvSpPr txBox="1"/>
          <p:nvPr/>
        </p:nvSpPr>
        <p:spPr>
          <a:xfrm>
            <a:off x="7189137" y="3474099"/>
            <a:ext cx="4465674"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direct deposit gateway called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IBET Gate allows users to use RBD coins to participate in intellectual betting games in the sbobet system. Besides, it provides AI Score which analyzes and increase the probability of winning up to 85%</a:t>
            </a:r>
            <a:endParaRPr b="0" i="0" sz="1400" u="none" cap="none" strike="noStrike">
              <a:solidFill>
                <a:srgbClr val="000000"/>
              </a:solidFill>
              <a:latin typeface="Arial"/>
              <a:ea typeface="Arial"/>
              <a:cs typeface="Arial"/>
              <a:sym typeface="Arial"/>
            </a:endParaRPr>
          </a:p>
        </p:txBody>
      </p:sp>
      <p:sp>
        <p:nvSpPr>
          <p:cNvPr id="348" name="Google Shape;348;p13"/>
          <p:cNvSpPr txBox="1"/>
          <p:nvPr/>
        </p:nvSpPr>
        <p:spPr>
          <a:xfrm>
            <a:off x="6783383" y="2425571"/>
            <a:ext cx="189474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DEPOSIT PORT</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14"/>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354" name="Google Shape;354;p14"/>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355" name="Google Shape;355;p14"/>
          <p:cNvSpPr txBox="1"/>
          <p:nvPr/>
        </p:nvSpPr>
        <p:spPr>
          <a:xfrm>
            <a:off x="2840477" y="428017"/>
            <a:ext cx="5019259"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RED BOX</a:t>
            </a:r>
            <a:r>
              <a:rPr b="1" i="0" lang="en-US" sz="1800" u="none" cap="none" strike="noStrike">
                <a:solidFill>
                  <a:schemeClr val="lt1"/>
                </a:solidFill>
                <a:latin typeface="Arial"/>
                <a:ea typeface="Arial"/>
                <a:cs typeface="Arial"/>
                <a:sym typeface="Arial"/>
              </a:rPr>
              <a:t> GATE &amp; AI SCORE TECHNOLOGY</a:t>
            </a:r>
            <a:endParaRPr b="1" i="0" sz="1800" u="none" cap="none" strike="noStrike">
              <a:solidFill>
                <a:schemeClr val="dk1"/>
              </a:solidFill>
              <a:latin typeface="Arial"/>
              <a:ea typeface="Arial"/>
              <a:cs typeface="Arial"/>
              <a:sym typeface="Arial"/>
            </a:endParaRPr>
          </a:p>
        </p:txBody>
      </p:sp>
      <p:sp>
        <p:nvSpPr>
          <p:cNvPr id="356" name="Google Shape;356;p14"/>
          <p:cNvSpPr txBox="1"/>
          <p:nvPr/>
        </p:nvSpPr>
        <p:spPr>
          <a:xfrm>
            <a:off x="7222124" y="1467661"/>
            <a:ext cx="4903843"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a certain amount of RBD, punter are offered a betting prediction in a soccer match with a probability of winning up to 80% with AI Score technology</a:t>
            </a:r>
            <a:endParaRPr b="0" i="0" sz="1800" u="none" cap="none" strike="noStrike">
              <a:solidFill>
                <a:schemeClr val="lt1"/>
              </a:solidFill>
              <a:latin typeface="Calibri"/>
              <a:ea typeface="Calibri"/>
              <a:cs typeface="Calibri"/>
              <a:sym typeface="Calibri"/>
            </a:endParaRPr>
          </a:p>
        </p:txBody>
      </p:sp>
      <p:sp>
        <p:nvSpPr>
          <p:cNvPr id="357" name="Google Shape;357;p14"/>
          <p:cNvSpPr txBox="1"/>
          <p:nvPr/>
        </p:nvSpPr>
        <p:spPr>
          <a:xfrm>
            <a:off x="126426" y="1936833"/>
            <a:ext cx="490384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AI Score will analyze the player's stats, physical strength, odds of the Bookmaker in a football match and provide the </a:t>
            </a:r>
            <a:r>
              <a:rPr b="1" i="0" lang="en-US" sz="1800" u="none" cap="none" strike="noStrike">
                <a:solidFill>
                  <a:schemeClr val="lt1"/>
                </a:solidFill>
                <a:latin typeface="Calibri"/>
                <a:ea typeface="Calibri"/>
                <a:cs typeface="Calibri"/>
                <a:sym typeface="Calibri"/>
              </a:rPr>
              <a:t>Trader</a:t>
            </a:r>
            <a:r>
              <a:rPr b="0" i="0" lang="en-US" sz="1800" u="none" cap="none" strike="noStrike">
                <a:solidFill>
                  <a:schemeClr val="lt1"/>
                </a:solidFill>
                <a:latin typeface="Calibri"/>
                <a:ea typeface="Calibri"/>
                <a:cs typeface="Calibri"/>
                <a:sym typeface="Calibri"/>
              </a:rPr>
              <a:t> with the most appropriate odds with the chance of winning up to 85%.</a:t>
            </a:r>
            <a:endParaRPr b="0" i="0" sz="1800" u="none" cap="none" strike="noStrike">
              <a:solidFill>
                <a:schemeClr val="lt1"/>
              </a:solidFill>
              <a:latin typeface="Calibri"/>
              <a:ea typeface="Calibri"/>
              <a:cs typeface="Calibri"/>
              <a:sym typeface="Calibri"/>
            </a:endParaRPr>
          </a:p>
        </p:txBody>
      </p:sp>
      <p:sp>
        <p:nvSpPr>
          <p:cNvPr id="358" name="Google Shape;358;p14"/>
          <p:cNvSpPr txBox="1"/>
          <p:nvPr/>
        </p:nvSpPr>
        <p:spPr>
          <a:xfrm>
            <a:off x="7222124" y="3745778"/>
            <a:ext cx="368216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is a direct partner of Sbobet</a:t>
            </a:r>
            <a:endParaRPr b="0" i="0" sz="1800" u="none" cap="none" strike="noStrike">
              <a:solidFill>
                <a:schemeClr val="lt1"/>
              </a:solidFill>
              <a:latin typeface="Calibri"/>
              <a:ea typeface="Calibri"/>
              <a:cs typeface="Calibri"/>
              <a:sym typeface="Calibri"/>
            </a:endParaRPr>
          </a:p>
        </p:txBody>
      </p:sp>
      <p:sp>
        <p:nvSpPr>
          <p:cNvPr id="359" name="Google Shape;359;p14"/>
          <p:cNvSpPr txBox="1"/>
          <p:nvPr/>
        </p:nvSpPr>
        <p:spPr>
          <a:xfrm>
            <a:off x="192216" y="4023873"/>
            <a:ext cx="451601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Traders </a:t>
            </a:r>
            <a:r>
              <a:rPr b="0" i="0" lang="en-US" sz="1800" u="none" cap="none" strike="noStrike">
                <a:solidFill>
                  <a:schemeClr val="lt1"/>
                </a:solidFill>
                <a:latin typeface="Calibri"/>
                <a:ea typeface="Calibri"/>
                <a:cs typeface="Calibri"/>
                <a:sym typeface="Calibri"/>
              </a:rPr>
              <a:t>can use RBD to receive Sbobet accounts and other sports betting accounts.</a:t>
            </a:r>
            <a:endParaRPr b="0" i="0" sz="1400" u="none" cap="none" strike="noStrike">
              <a:solidFill>
                <a:srgbClr val="000000"/>
              </a:solidFill>
              <a:latin typeface="Arial"/>
              <a:ea typeface="Arial"/>
              <a:cs typeface="Arial"/>
              <a:sym typeface="Arial"/>
            </a:endParaRPr>
          </a:p>
        </p:txBody>
      </p:sp>
      <p:sp>
        <p:nvSpPr>
          <p:cNvPr id="360" name="Google Shape;360;p14"/>
          <p:cNvSpPr txBox="1"/>
          <p:nvPr/>
        </p:nvSpPr>
        <p:spPr>
          <a:xfrm>
            <a:off x="7222125" y="4680722"/>
            <a:ext cx="451601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AI Score can be installed on ibet and use RBD to buy predictive analytics of AI Score for a higher win rate.</a:t>
            </a:r>
            <a:endParaRPr b="0" i="0" sz="1800" u="none" cap="none" strike="noStrike">
              <a:solidFill>
                <a:schemeClr val="lt1"/>
              </a:solidFill>
              <a:latin typeface="Calibri"/>
              <a:ea typeface="Calibri"/>
              <a:cs typeface="Calibri"/>
              <a:sym typeface="Calibri"/>
            </a:endParaRPr>
          </a:p>
        </p:txBody>
      </p:sp>
      <p:grpSp>
        <p:nvGrpSpPr>
          <p:cNvPr id="361" name="Google Shape;361;p14"/>
          <p:cNvGrpSpPr/>
          <p:nvPr/>
        </p:nvGrpSpPr>
        <p:grpSpPr>
          <a:xfrm>
            <a:off x="6457965" y="2538569"/>
            <a:ext cx="5612735" cy="166745"/>
            <a:chOff x="6457965" y="2538569"/>
            <a:chExt cx="5612735" cy="166745"/>
          </a:xfrm>
        </p:grpSpPr>
        <p:cxnSp>
          <p:nvCxnSpPr>
            <p:cNvPr id="362" name="Google Shape;362;p14"/>
            <p:cNvCxnSpPr/>
            <p:nvPr/>
          </p:nvCxnSpPr>
          <p:spPr>
            <a:xfrm>
              <a:off x="6457965" y="2667990"/>
              <a:ext cx="5612735" cy="37324"/>
            </a:xfrm>
            <a:prstGeom prst="straightConnector1">
              <a:avLst/>
            </a:prstGeom>
            <a:noFill/>
            <a:ln cap="flat" cmpd="sng" w="15875">
              <a:solidFill>
                <a:srgbClr val="C1272D"/>
              </a:solidFill>
              <a:prstDash val="solid"/>
              <a:miter lim="800000"/>
              <a:headEnd len="sm" w="sm" type="none"/>
              <a:tailEnd len="sm" w="sm" type="none"/>
            </a:ln>
          </p:spPr>
        </p:cxnSp>
        <p:sp>
          <p:nvSpPr>
            <p:cNvPr id="363" name="Google Shape;363;p14"/>
            <p:cNvSpPr/>
            <p:nvPr/>
          </p:nvSpPr>
          <p:spPr>
            <a:xfrm rot="-5400000">
              <a:off x="11868595" y="2503102"/>
              <a:ext cx="166638" cy="237572"/>
            </a:xfrm>
            <a:prstGeom prst="rtTriangl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64" name="Google Shape;364;p14"/>
          <p:cNvGrpSpPr/>
          <p:nvPr/>
        </p:nvGrpSpPr>
        <p:grpSpPr>
          <a:xfrm>
            <a:off x="6457965" y="5552703"/>
            <a:ext cx="5612735" cy="166745"/>
            <a:chOff x="6457965" y="2538569"/>
            <a:chExt cx="5612735" cy="166745"/>
          </a:xfrm>
        </p:grpSpPr>
        <p:cxnSp>
          <p:nvCxnSpPr>
            <p:cNvPr id="365" name="Google Shape;365;p14"/>
            <p:cNvCxnSpPr/>
            <p:nvPr/>
          </p:nvCxnSpPr>
          <p:spPr>
            <a:xfrm>
              <a:off x="6457965" y="2667990"/>
              <a:ext cx="5612735" cy="37324"/>
            </a:xfrm>
            <a:prstGeom prst="straightConnector1">
              <a:avLst/>
            </a:prstGeom>
            <a:noFill/>
            <a:ln cap="flat" cmpd="sng" w="15875">
              <a:solidFill>
                <a:srgbClr val="C1272D"/>
              </a:solidFill>
              <a:prstDash val="solid"/>
              <a:miter lim="800000"/>
              <a:headEnd len="sm" w="sm" type="none"/>
              <a:tailEnd len="sm" w="sm" type="none"/>
            </a:ln>
          </p:spPr>
        </p:cxnSp>
        <p:sp>
          <p:nvSpPr>
            <p:cNvPr id="366" name="Google Shape;366;p14"/>
            <p:cNvSpPr/>
            <p:nvPr/>
          </p:nvSpPr>
          <p:spPr>
            <a:xfrm rot="-5400000">
              <a:off x="11868595" y="2503102"/>
              <a:ext cx="166638" cy="237572"/>
            </a:xfrm>
            <a:prstGeom prst="rtTriangl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67" name="Google Shape;367;p14"/>
          <p:cNvGrpSpPr/>
          <p:nvPr/>
        </p:nvGrpSpPr>
        <p:grpSpPr>
          <a:xfrm>
            <a:off x="6457965" y="4062569"/>
            <a:ext cx="5612735" cy="166745"/>
            <a:chOff x="6457965" y="2538569"/>
            <a:chExt cx="5612735" cy="166745"/>
          </a:xfrm>
        </p:grpSpPr>
        <p:cxnSp>
          <p:nvCxnSpPr>
            <p:cNvPr id="368" name="Google Shape;368;p14"/>
            <p:cNvCxnSpPr/>
            <p:nvPr/>
          </p:nvCxnSpPr>
          <p:spPr>
            <a:xfrm>
              <a:off x="6457965" y="2667990"/>
              <a:ext cx="5612735" cy="37324"/>
            </a:xfrm>
            <a:prstGeom prst="straightConnector1">
              <a:avLst/>
            </a:prstGeom>
            <a:noFill/>
            <a:ln cap="flat" cmpd="sng" w="15875">
              <a:solidFill>
                <a:srgbClr val="C1272D"/>
              </a:solidFill>
              <a:prstDash val="solid"/>
              <a:miter lim="800000"/>
              <a:headEnd len="sm" w="sm" type="none"/>
              <a:tailEnd len="sm" w="sm" type="none"/>
            </a:ln>
          </p:spPr>
        </p:cxnSp>
        <p:sp>
          <p:nvSpPr>
            <p:cNvPr id="369" name="Google Shape;369;p14"/>
            <p:cNvSpPr/>
            <p:nvPr/>
          </p:nvSpPr>
          <p:spPr>
            <a:xfrm rot="-5400000">
              <a:off x="11868595" y="2503102"/>
              <a:ext cx="166638" cy="237572"/>
            </a:xfrm>
            <a:prstGeom prst="rtTriangl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70" name="Google Shape;370;p14"/>
          <p:cNvGrpSpPr/>
          <p:nvPr/>
        </p:nvGrpSpPr>
        <p:grpSpPr>
          <a:xfrm>
            <a:off x="57136" y="3261904"/>
            <a:ext cx="5626412" cy="166742"/>
            <a:chOff x="6444288" y="2538572"/>
            <a:chExt cx="5626412" cy="166742"/>
          </a:xfrm>
        </p:grpSpPr>
        <p:cxnSp>
          <p:nvCxnSpPr>
            <p:cNvPr id="371" name="Google Shape;371;p14"/>
            <p:cNvCxnSpPr/>
            <p:nvPr/>
          </p:nvCxnSpPr>
          <p:spPr>
            <a:xfrm>
              <a:off x="6444288" y="2705314"/>
              <a:ext cx="5626412" cy="0"/>
            </a:xfrm>
            <a:prstGeom prst="straightConnector1">
              <a:avLst/>
            </a:prstGeom>
            <a:noFill/>
            <a:ln cap="flat" cmpd="sng" w="15875">
              <a:solidFill>
                <a:srgbClr val="C1272D"/>
              </a:solidFill>
              <a:prstDash val="solid"/>
              <a:miter lim="800000"/>
              <a:headEnd len="sm" w="sm" type="none"/>
              <a:tailEnd len="sm" w="sm" type="none"/>
            </a:ln>
          </p:spPr>
        </p:cxnSp>
        <p:sp>
          <p:nvSpPr>
            <p:cNvPr id="372" name="Google Shape;372;p14"/>
            <p:cNvSpPr/>
            <p:nvPr/>
          </p:nvSpPr>
          <p:spPr>
            <a:xfrm flipH="1" rot="5400000">
              <a:off x="6479777" y="2503083"/>
              <a:ext cx="166742" cy="237720"/>
            </a:xfrm>
            <a:prstGeom prst="rtTriangl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73" name="Google Shape;373;p14"/>
          <p:cNvGrpSpPr/>
          <p:nvPr/>
        </p:nvGrpSpPr>
        <p:grpSpPr>
          <a:xfrm>
            <a:off x="57136" y="4780461"/>
            <a:ext cx="5626412" cy="166742"/>
            <a:chOff x="6444288" y="2538572"/>
            <a:chExt cx="5626412" cy="166742"/>
          </a:xfrm>
        </p:grpSpPr>
        <p:cxnSp>
          <p:nvCxnSpPr>
            <p:cNvPr id="374" name="Google Shape;374;p14"/>
            <p:cNvCxnSpPr/>
            <p:nvPr/>
          </p:nvCxnSpPr>
          <p:spPr>
            <a:xfrm>
              <a:off x="6444288" y="2705314"/>
              <a:ext cx="5626412" cy="0"/>
            </a:xfrm>
            <a:prstGeom prst="straightConnector1">
              <a:avLst/>
            </a:prstGeom>
            <a:noFill/>
            <a:ln cap="flat" cmpd="sng" w="15875">
              <a:solidFill>
                <a:srgbClr val="C1272D"/>
              </a:solidFill>
              <a:prstDash val="solid"/>
              <a:miter lim="800000"/>
              <a:headEnd len="sm" w="sm" type="none"/>
              <a:tailEnd len="sm" w="sm" type="none"/>
            </a:ln>
          </p:spPr>
        </p:cxnSp>
        <p:sp>
          <p:nvSpPr>
            <p:cNvPr id="375" name="Google Shape;375;p14"/>
            <p:cNvSpPr/>
            <p:nvPr/>
          </p:nvSpPr>
          <p:spPr>
            <a:xfrm flipH="1" rot="5400000">
              <a:off x="6479777" y="2503083"/>
              <a:ext cx="166742" cy="237720"/>
            </a:xfrm>
            <a:prstGeom prst="rtTriangl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376" name="Google Shape;376;p14"/>
          <p:cNvPicPr preferRelativeResize="0"/>
          <p:nvPr/>
        </p:nvPicPr>
        <p:blipFill rotWithShape="1">
          <a:blip r:embed="rId4">
            <a:alphaModFix/>
          </a:blip>
          <a:srcRect b="3384" l="17119" r="26318" t="7818"/>
          <a:stretch/>
        </p:blipFill>
        <p:spPr>
          <a:xfrm>
            <a:off x="4972314" y="2036738"/>
            <a:ext cx="1396255" cy="1396255"/>
          </a:xfrm>
          <a:custGeom>
            <a:rect b="b" l="l" r="r" t="t"/>
            <a:pathLst>
              <a:path extrusionOk="0" h="1396255" w="1396255">
                <a:moveTo>
                  <a:pt x="698128" y="0"/>
                </a:moveTo>
                <a:lnTo>
                  <a:pt x="1396255" y="698128"/>
                </a:lnTo>
                <a:lnTo>
                  <a:pt x="698128" y="1396255"/>
                </a:lnTo>
                <a:lnTo>
                  <a:pt x="0" y="698128"/>
                </a:lnTo>
                <a:close/>
              </a:path>
            </a:pathLst>
          </a:custGeom>
          <a:noFill/>
          <a:ln cap="flat" cmpd="sng" w="22225">
            <a:solidFill>
              <a:srgbClr val="C1272D"/>
            </a:solidFill>
            <a:prstDash val="solid"/>
            <a:round/>
            <a:headEnd len="sm" w="sm" type="none"/>
            <a:tailEnd len="sm" w="sm" type="none"/>
          </a:ln>
        </p:spPr>
      </p:pic>
      <p:pic>
        <p:nvPicPr>
          <p:cNvPr id="377" name="Google Shape;377;p14"/>
          <p:cNvPicPr preferRelativeResize="0"/>
          <p:nvPr/>
        </p:nvPicPr>
        <p:blipFill rotWithShape="1">
          <a:blip r:embed="rId5">
            <a:alphaModFix/>
          </a:blip>
          <a:srcRect b="0" l="22280" r="25677" t="0"/>
          <a:stretch/>
        </p:blipFill>
        <p:spPr>
          <a:xfrm>
            <a:off x="5736474" y="1284265"/>
            <a:ext cx="1396255" cy="1386028"/>
          </a:xfrm>
          <a:custGeom>
            <a:rect b="b" l="l" r="r" t="t"/>
            <a:pathLst>
              <a:path extrusionOk="0" h="1386028" w="1396255">
                <a:moveTo>
                  <a:pt x="688693" y="0"/>
                </a:moveTo>
                <a:lnTo>
                  <a:pt x="707563" y="0"/>
                </a:lnTo>
                <a:lnTo>
                  <a:pt x="1396255" y="688693"/>
                </a:lnTo>
                <a:lnTo>
                  <a:pt x="698920" y="1386028"/>
                </a:lnTo>
                <a:lnTo>
                  <a:pt x="697336" y="1386028"/>
                </a:lnTo>
                <a:lnTo>
                  <a:pt x="0" y="688693"/>
                </a:lnTo>
                <a:close/>
              </a:path>
            </a:pathLst>
          </a:custGeom>
          <a:noFill/>
          <a:ln cap="flat" cmpd="sng" w="22225">
            <a:solidFill>
              <a:srgbClr val="C1272D"/>
            </a:solidFill>
            <a:prstDash val="solid"/>
            <a:round/>
            <a:headEnd len="sm" w="sm" type="none"/>
            <a:tailEnd len="sm" w="sm" type="none"/>
          </a:ln>
        </p:spPr>
      </p:pic>
      <p:pic>
        <p:nvPicPr>
          <p:cNvPr id="378" name="Google Shape;378;p14"/>
          <p:cNvPicPr preferRelativeResize="0"/>
          <p:nvPr/>
        </p:nvPicPr>
        <p:blipFill rotWithShape="1">
          <a:blip r:embed="rId6">
            <a:alphaModFix/>
          </a:blip>
          <a:srcRect b="911" l="29644" r="13963" t="0"/>
          <a:stretch/>
        </p:blipFill>
        <p:spPr>
          <a:xfrm>
            <a:off x="5703853" y="4323615"/>
            <a:ext cx="1396255" cy="1380027"/>
          </a:xfrm>
          <a:custGeom>
            <a:rect b="b" l="l" r="r" t="t"/>
            <a:pathLst>
              <a:path extrusionOk="0" h="1380027" w="1396255">
                <a:moveTo>
                  <a:pt x="681900" y="0"/>
                </a:moveTo>
                <a:lnTo>
                  <a:pt x="714356" y="0"/>
                </a:lnTo>
                <a:lnTo>
                  <a:pt x="1396255" y="681900"/>
                </a:lnTo>
                <a:lnTo>
                  <a:pt x="698128" y="1380027"/>
                </a:lnTo>
                <a:lnTo>
                  <a:pt x="0" y="681900"/>
                </a:lnTo>
                <a:close/>
              </a:path>
            </a:pathLst>
          </a:custGeom>
          <a:noFill/>
          <a:ln cap="flat" cmpd="sng" w="22225">
            <a:solidFill>
              <a:srgbClr val="C1272D"/>
            </a:solidFill>
            <a:prstDash val="solid"/>
            <a:round/>
            <a:headEnd len="sm" w="sm" type="none"/>
            <a:tailEnd len="sm" w="sm" type="none"/>
          </a:ln>
        </p:spPr>
      </p:pic>
      <p:pic>
        <p:nvPicPr>
          <p:cNvPr id="379" name="Google Shape;379;p14"/>
          <p:cNvPicPr preferRelativeResize="0"/>
          <p:nvPr/>
        </p:nvPicPr>
        <p:blipFill rotWithShape="1">
          <a:blip r:embed="rId7">
            <a:alphaModFix/>
          </a:blip>
          <a:srcRect b="3507" l="855" r="40383" t="367"/>
          <a:stretch/>
        </p:blipFill>
        <p:spPr>
          <a:xfrm>
            <a:off x="5703854" y="2814489"/>
            <a:ext cx="1396255" cy="1396255"/>
          </a:xfrm>
          <a:custGeom>
            <a:rect b="b" l="l" r="r" t="t"/>
            <a:pathLst>
              <a:path extrusionOk="0" h="1396255" w="1396255">
                <a:moveTo>
                  <a:pt x="698128" y="0"/>
                </a:moveTo>
                <a:lnTo>
                  <a:pt x="1396255" y="698128"/>
                </a:lnTo>
                <a:lnTo>
                  <a:pt x="698128" y="1396255"/>
                </a:lnTo>
                <a:lnTo>
                  <a:pt x="0" y="698128"/>
                </a:lnTo>
                <a:close/>
              </a:path>
            </a:pathLst>
          </a:custGeom>
          <a:noFill/>
          <a:ln cap="flat" cmpd="sng" w="22225">
            <a:solidFill>
              <a:srgbClr val="C1272D"/>
            </a:solidFill>
            <a:prstDash val="solid"/>
            <a:round/>
            <a:headEnd len="sm" w="sm" type="none"/>
            <a:tailEnd len="sm" w="sm" type="none"/>
          </a:ln>
        </p:spPr>
      </p:pic>
      <p:pic>
        <p:nvPicPr>
          <p:cNvPr id="380" name="Google Shape;380;p14"/>
          <p:cNvPicPr preferRelativeResize="0"/>
          <p:nvPr/>
        </p:nvPicPr>
        <p:blipFill rotWithShape="1">
          <a:blip r:embed="rId8">
            <a:alphaModFix/>
          </a:blip>
          <a:srcRect b="11093" l="1378" r="37810" t="-2310"/>
          <a:stretch/>
        </p:blipFill>
        <p:spPr>
          <a:xfrm>
            <a:off x="4951932" y="3560915"/>
            <a:ext cx="1396255" cy="1396255"/>
          </a:xfrm>
          <a:custGeom>
            <a:rect b="b" l="l" r="r" t="t"/>
            <a:pathLst>
              <a:path extrusionOk="0" h="1396255" w="1396255">
                <a:moveTo>
                  <a:pt x="698128" y="0"/>
                </a:moveTo>
                <a:lnTo>
                  <a:pt x="1396255" y="698128"/>
                </a:lnTo>
                <a:lnTo>
                  <a:pt x="698128" y="1396255"/>
                </a:lnTo>
                <a:lnTo>
                  <a:pt x="0" y="698128"/>
                </a:lnTo>
                <a:close/>
              </a:path>
            </a:pathLst>
          </a:custGeom>
          <a:noFill/>
          <a:ln cap="flat" cmpd="sng" w="22225">
            <a:solidFill>
              <a:srgbClr val="C1272D"/>
            </a:solidFill>
            <a:prstDash val="solid"/>
            <a:round/>
            <a:headEnd len="sm" w="sm" type="none"/>
            <a:tailEnd len="sm" w="sm" type="none"/>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pic>
        <p:nvPicPr>
          <p:cNvPr id="385" name="Google Shape;385;p15"/>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pic>
        <p:nvPicPr>
          <p:cNvPr id="386" name="Google Shape;386;p15"/>
          <p:cNvPicPr preferRelativeResize="0"/>
          <p:nvPr/>
        </p:nvPicPr>
        <p:blipFill rotWithShape="1">
          <a:blip r:embed="rId4">
            <a:alphaModFix/>
          </a:blip>
          <a:srcRect b="372" l="5824" r="13800" t="2277"/>
          <a:stretch/>
        </p:blipFill>
        <p:spPr>
          <a:xfrm>
            <a:off x="3901893" y="3428071"/>
            <a:ext cx="3964918" cy="1995952"/>
          </a:xfrm>
          <a:custGeom>
            <a:rect b="b" l="l" r="r" t="t"/>
            <a:pathLst>
              <a:path extrusionOk="0" h="1995952" w="3964918">
                <a:moveTo>
                  <a:pt x="0" y="0"/>
                </a:moveTo>
                <a:lnTo>
                  <a:pt x="3964918" y="0"/>
                </a:lnTo>
                <a:lnTo>
                  <a:pt x="3964918" y="1995952"/>
                </a:lnTo>
                <a:lnTo>
                  <a:pt x="0" y="1995952"/>
                </a:lnTo>
                <a:close/>
              </a:path>
            </a:pathLst>
          </a:custGeom>
          <a:noFill/>
          <a:ln cap="flat" cmpd="sng" w="25400">
            <a:solidFill>
              <a:srgbClr val="C1272D"/>
            </a:solidFill>
            <a:prstDash val="solid"/>
            <a:round/>
            <a:headEnd len="sm" w="sm" type="none"/>
            <a:tailEnd len="sm" w="sm" type="none"/>
          </a:ln>
        </p:spPr>
      </p:pic>
      <p:sp>
        <p:nvSpPr>
          <p:cNvPr id="387" name="Google Shape;387;p15"/>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388" name="Google Shape;388;p15"/>
          <p:cNvSpPr txBox="1"/>
          <p:nvPr/>
        </p:nvSpPr>
        <p:spPr>
          <a:xfrm>
            <a:off x="2840477" y="428017"/>
            <a:ext cx="6468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RED BOX</a:t>
            </a:r>
            <a:r>
              <a:rPr b="1" i="0" lang="en-US" sz="1800" u="none" cap="none" strike="noStrike">
                <a:solidFill>
                  <a:schemeClr val="lt1"/>
                </a:solidFill>
                <a:latin typeface="Arial"/>
                <a:ea typeface="Arial"/>
                <a:cs typeface="Arial"/>
                <a:sym typeface="Arial"/>
              </a:rPr>
              <a:t> AI MULTI-EXCHANGE TRADING TECHNOLOGY</a:t>
            </a:r>
            <a:endParaRPr b="1" i="0" sz="1800" u="none" cap="none" strike="noStrike">
              <a:solidFill>
                <a:schemeClr val="dk1"/>
              </a:solidFill>
              <a:latin typeface="Arial"/>
              <a:ea typeface="Arial"/>
              <a:cs typeface="Arial"/>
              <a:sym typeface="Arial"/>
            </a:endParaRPr>
          </a:p>
        </p:txBody>
      </p:sp>
      <p:grpSp>
        <p:nvGrpSpPr>
          <p:cNvPr id="389" name="Google Shape;389;p15"/>
          <p:cNvGrpSpPr/>
          <p:nvPr/>
        </p:nvGrpSpPr>
        <p:grpSpPr>
          <a:xfrm>
            <a:off x="163948" y="4754386"/>
            <a:ext cx="3047785" cy="1410511"/>
            <a:chOff x="163948" y="3872772"/>
            <a:chExt cx="3047785" cy="1410511"/>
          </a:xfrm>
        </p:grpSpPr>
        <p:sp>
          <p:nvSpPr>
            <p:cNvPr id="390" name="Google Shape;390;p15"/>
            <p:cNvSpPr txBox="1"/>
            <p:nvPr/>
          </p:nvSpPr>
          <p:spPr>
            <a:xfrm>
              <a:off x="346857" y="3986216"/>
              <a:ext cx="26819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1" name="Google Shape;391;p15"/>
            <p:cNvSpPr/>
            <p:nvPr/>
          </p:nvSpPr>
          <p:spPr>
            <a:xfrm>
              <a:off x="163948" y="3872772"/>
              <a:ext cx="3047785" cy="1410511"/>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392" name="Google Shape;392;p15"/>
          <p:cNvGrpSpPr/>
          <p:nvPr/>
        </p:nvGrpSpPr>
        <p:grpSpPr>
          <a:xfrm>
            <a:off x="8305999" y="4754386"/>
            <a:ext cx="3553467" cy="1895730"/>
            <a:chOff x="8305999" y="3872772"/>
            <a:chExt cx="3553467" cy="1895730"/>
          </a:xfrm>
        </p:grpSpPr>
        <p:sp>
          <p:nvSpPr>
            <p:cNvPr id="393" name="Google Shape;393;p15"/>
            <p:cNvSpPr txBox="1"/>
            <p:nvPr/>
          </p:nvSpPr>
          <p:spPr>
            <a:xfrm>
              <a:off x="8454786" y="4081973"/>
              <a:ext cx="3404680"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4" name="Google Shape;394;p15"/>
            <p:cNvSpPr/>
            <p:nvPr/>
          </p:nvSpPr>
          <p:spPr>
            <a:xfrm>
              <a:off x="8305999" y="3872772"/>
              <a:ext cx="3539144" cy="1895730"/>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395" name="Google Shape;395;p15"/>
          <p:cNvSpPr/>
          <p:nvPr/>
        </p:nvSpPr>
        <p:spPr>
          <a:xfrm>
            <a:off x="1598404" y="4664951"/>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396" name="Google Shape;396;p15"/>
          <p:cNvSpPr/>
          <p:nvPr/>
        </p:nvSpPr>
        <p:spPr>
          <a:xfrm>
            <a:off x="3796855" y="3546270"/>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397" name="Google Shape;397;p15"/>
          <p:cNvCxnSpPr>
            <a:endCxn id="395" idx="0"/>
          </p:cNvCxnSpPr>
          <p:nvPr/>
        </p:nvCxnSpPr>
        <p:spPr>
          <a:xfrm flipH="1">
            <a:off x="1687839" y="3635651"/>
            <a:ext cx="2130000" cy="1029300"/>
          </a:xfrm>
          <a:prstGeom prst="bentConnector2">
            <a:avLst/>
          </a:prstGeom>
          <a:noFill/>
          <a:ln cap="flat" cmpd="sng" w="9525">
            <a:solidFill>
              <a:srgbClr val="C1272D"/>
            </a:solidFill>
            <a:prstDash val="solid"/>
            <a:miter lim="800000"/>
            <a:headEnd len="sm" w="sm" type="none"/>
            <a:tailEnd len="sm" w="sm" type="none"/>
          </a:ln>
        </p:spPr>
      </p:cxnSp>
      <p:grpSp>
        <p:nvGrpSpPr>
          <p:cNvPr id="398" name="Google Shape;398;p15"/>
          <p:cNvGrpSpPr/>
          <p:nvPr/>
        </p:nvGrpSpPr>
        <p:grpSpPr>
          <a:xfrm rot="10800000">
            <a:off x="6060609" y="5350760"/>
            <a:ext cx="2334825" cy="1016500"/>
            <a:chOff x="7847148" y="3788410"/>
            <a:chExt cx="2334825" cy="1016500"/>
          </a:xfrm>
        </p:grpSpPr>
        <p:sp>
          <p:nvSpPr>
            <p:cNvPr id="399" name="Google Shape;399;p15"/>
            <p:cNvSpPr/>
            <p:nvPr/>
          </p:nvSpPr>
          <p:spPr>
            <a:xfrm>
              <a:off x="10003102" y="4626040"/>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0" name="Google Shape;400;p15"/>
            <p:cNvSpPr/>
            <p:nvPr/>
          </p:nvSpPr>
          <p:spPr>
            <a:xfrm>
              <a:off x="7847148" y="3788410"/>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01" name="Google Shape;401;p15"/>
            <p:cNvCxnSpPr>
              <a:endCxn id="399" idx="0"/>
            </p:cNvCxnSpPr>
            <p:nvPr/>
          </p:nvCxnSpPr>
          <p:spPr>
            <a:xfrm>
              <a:off x="7936437" y="3892540"/>
              <a:ext cx="2156100" cy="733500"/>
            </a:xfrm>
            <a:prstGeom prst="bentConnector2">
              <a:avLst/>
            </a:prstGeom>
            <a:noFill/>
            <a:ln cap="flat" cmpd="sng" w="9525">
              <a:solidFill>
                <a:srgbClr val="C1272D"/>
              </a:solidFill>
              <a:prstDash val="solid"/>
              <a:miter lim="800000"/>
              <a:headEnd len="sm" w="sm" type="none"/>
              <a:tailEnd len="sm" w="sm" type="none"/>
            </a:ln>
          </p:spPr>
        </p:cxnSp>
      </p:grpSp>
      <p:grpSp>
        <p:nvGrpSpPr>
          <p:cNvPr id="402" name="Google Shape;402;p15"/>
          <p:cNvGrpSpPr/>
          <p:nvPr/>
        </p:nvGrpSpPr>
        <p:grpSpPr>
          <a:xfrm flipH="1">
            <a:off x="4275737" y="2283058"/>
            <a:ext cx="2564106" cy="1202569"/>
            <a:chOff x="7847148" y="3788410"/>
            <a:chExt cx="2334825" cy="1016500"/>
          </a:xfrm>
        </p:grpSpPr>
        <p:sp>
          <p:nvSpPr>
            <p:cNvPr id="403" name="Google Shape;403;p15"/>
            <p:cNvSpPr/>
            <p:nvPr/>
          </p:nvSpPr>
          <p:spPr>
            <a:xfrm>
              <a:off x="10003102" y="4626040"/>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4" name="Google Shape;404;p15"/>
            <p:cNvSpPr/>
            <p:nvPr/>
          </p:nvSpPr>
          <p:spPr>
            <a:xfrm>
              <a:off x="7847148" y="3788410"/>
              <a:ext cx="178870" cy="17887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405" name="Google Shape;405;p15"/>
            <p:cNvCxnSpPr>
              <a:endCxn id="403" idx="0"/>
            </p:cNvCxnSpPr>
            <p:nvPr/>
          </p:nvCxnSpPr>
          <p:spPr>
            <a:xfrm>
              <a:off x="7936737" y="3892540"/>
              <a:ext cx="2155800" cy="733500"/>
            </a:xfrm>
            <a:prstGeom prst="bentConnector2">
              <a:avLst/>
            </a:prstGeom>
            <a:noFill/>
            <a:ln cap="flat" cmpd="sng" w="9525">
              <a:solidFill>
                <a:srgbClr val="C1272D"/>
              </a:solidFill>
              <a:prstDash val="solid"/>
              <a:miter lim="800000"/>
              <a:headEnd len="sm" w="sm" type="none"/>
              <a:tailEnd len="sm" w="sm" type="none"/>
            </a:ln>
          </p:spPr>
        </p:cxnSp>
      </p:grpSp>
      <p:sp>
        <p:nvSpPr>
          <p:cNvPr id="406" name="Google Shape;406;p15"/>
          <p:cNvSpPr/>
          <p:nvPr/>
        </p:nvSpPr>
        <p:spPr>
          <a:xfrm>
            <a:off x="6741625" y="1347686"/>
            <a:ext cx="4795055" cy="1914788"/>
          </a:xfrm>
          <a:prstGeom prst="roundRect">
            <a:avLst>
              <a:gd fmla="val 16667"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07" name="Google Shape;407;p15"/>
          <p:cNvSpPr txBox="1"/>
          <p:nvPr/>
        </p:nvSpPr>
        <p:spPr>
          <a:xfrm>
            <a:off x="6944899" y="1433977"/>
            <a:ext cx="459178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Prices traded on the exchanges are never the same at the same time. This difference is due to the difference of fees such as: Entry fee, floor fee, withdrawal fee, deposit fee, overnight fee ..., each fee will be calculated according to the regulations on each floor.</a:t>
            </a:r>
            <a:endParaRPr b="0" i="0" sz="1400" u="none" cap="none" strike="noStrike">
              <a:solidFill>
                <a:srgbClr val="000000"/>
              </a:solidFill>
              <a:latin typeface="Arial"/>
              <a:ea typeface="Arial"/>
              <a:cs typeface="Arial"/>
              <a:sym typeface="Arial"/>
            </a:endParaRPr>
          </a:p>
        </p:txBody>
      </p:sp>
      <p:sp>
        <p:nvSpPr>
          <p:cNvPr id="408" name="Google Shape;408;p15"/>
          <p:cNvSpPr/>
          <p:nvPr/>
        </p:nvSpPr>
        <p:spPr>
          <a:xfrm>
            <a:off x="8454786" y="4889095"/>
            <a:ext cx="319900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Although  knowing  the difference in this fee, Traders can only think about which floor fee is lowest to play, which is most beneficial.</a:t>
            </a:r>
            <a:endParaRPr b="0" i="0" sz="1800" u="none" cap="none" strike="noStrike">
              <a:solidFill>
                <a:schemeClr val="lt1"/>
              </a:solidFill>
              <a:latin typeface="Calibri"/>
              <a:ea typeface="Calibri"/>
              <a:cs typeface="Calibri"/>
              <a:sym typeface="Calibri"/>
            </a:endParaRPr>
          </a:p>
        </p:txBody>
      </p:sp>
      <p:sp>
        <p:nvSpPr>
          <p:cNvPr id="409" name="Google Shape;409;p15"/>
          <p:cNvSpPr/>
          <p:nvPr/>
        </p:nvSpPr>
        <p:spPr>
          <a:xfrm>
            <a:off x="379157" y="4711062"/>
            <a:ext cx="269748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Multi-Exchange trading  is a form of trading which gets profits from the difference among price of the exchanges</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pic>
        <p:nvPicPr>
          <p:cNvPr id="414" name="Google Shape;414;p16"/>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415" name="Google Shape;415;p16"/>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416" name="Google Shape;416;p16"/>
          <p:cNvSpPr txBox="1"/>
          <p:nvPr/>
        </p:nvSpPr>
        <p:spPr>
          <a:xfrm>
            <a:off x="2840477" y="428017"/>
            <a:ext cx="6468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Arial"/>
                <a:ea typeface="Arial"/>
                <a:cs typeface="Arial"/>
                <a:sym typeface="Arial"/>
              </a:rPr>
              <a:t>RED BOX AI MULTI-EXCHANGE TRADING TECHNOLOGY</a:t>
            </a:r>
            <a:endParaRPr b="1" i="0" sz="1800" u="none" cap="none" strike="noStrike">
              <a:solidFill>
                <a:schemeClr val="dk1"/>
              </a:solidFill>
              <a:latin typeface="Arial"/>
              <a:ea typeface="Arial"/>
              <a:cs typeface="Arial"/>
              <a:sym typeface="Arial"/>
            </a:endParaRPr>
          </a:p>
        </p:txBody>
      </p:sp>
      <p:grpSp>
        <p:nvGrpSpPr>
          <p:cNvPr id="417" name="Google Shape;417;p16"/>
          <p:cNvGrpSpPr/>
          <p:nvPr/>
        </p:nvGrpSpPr>
        <p:grpSpPr>
          <a:xfrm>
            <a:off x="570279" y="2345531"/>
            <a:ext cx="3432707" cy="3035029"/>
            <a:chOff x="570279" y="2737187"/>
            <a:chExt cx="3432707" cy="3035029"/>
          </a:xfrm>
        </p:grpSpPr>
        <p:sp>
          <p:nvSpPr>
            <p:cNvPr id="418" name="Google Shape;418;p16"/>
            <p:cNvSpPr/>
            <p:nvPr/>
          </p:nvSpPr>
          <p:spPr>
            <a:xfrm>
              <a:off x="570279" y="2737187"/>
              <a:ext cx="3432707" cy="3035029"/>
            </a:xfrm>
            <a:prstGeom prst="snip1Rect">
              <a:avLst>
                <a:gd fmla="val 16667" name="adj"/>
              </a:avLst>
            </a:pr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19" name="Google Shape;419;p16"/>
            <p:cNvSpPr txBox="1"/>
            <p:nvPr/>
          </p:nvSpPr>
          <p:spPr>
            <a:xfrm>
              <a:off x="570279" y="3673034"/>
              <a:ext cx="3432706"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420" name="Google Shape;420;p16"/>
          <p:cNvGrpSpPr/>
          <p:nvPr/>
        </p:nvGrpSpPr>
        <p:grpSpPr>
          <a:xfrm>
            <a:off x="7956177" y="2364985"/>
            <a:ext cx="3432707" cy="3035029"/>
            <a:chOff x="7885480" y="2737187"/>
            <a:chExt cx="3432707" cy="3035029"/>
          </a:xfrm>
        </p:grpSpPr>
        <p:sp>
          <p:nvSpPr>
            <p:cNvPr id="421" name="Google Shape;421;p16"/>
            <p:cNvSpPr/>
            <p:nvPr/>
          </p:nvSpPr>
          <p:spPr>
            <a:xfrm>
              <a:off x="7885480" y="2737187"/>
              <a:ext cx="3432707" cy="3035029"/>
            </a:xfrm>
            <a:prstGeom prst="snip1Rect">
              <a:avLst>
                <a:gd fmla="val 16667" name="adj"/>
              </a:avLst>
            </a:pr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22" name="Google Shape;422;p16"/>
            <p:cNvSpPr txBox="1"/>
            <p:nvPr/>
          </p:nvSpPr>
          <p:spPr>
            <a:xfrm>
              <a:off x="8154530" y="3653580"/>
              <a:ext cx="2912221"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pic>
        <p:nvPicPr>
          <p:cNvPr id="423" name="Google Shape;423;p16"/>
          <p:cNvPicPr preferRelativeResize="0"/>
          <p:nvPr/>
        </p:nvPicPr>
        <p:blipFill rotWithShape="1">
          <a:blip r:embed="rId4">
            <a:alphaModFix/>
          </a:blip>
          <a:srcRect b="1871" l="14337" r="4033" t="1871"/>
          <a:stretch/>
        </p:blipFill>
        <p:spPr>
          <a:xfrm>
            <a:off x="4263228" y="2345530"/>
            <a:ext cx="3432707" cy="3035029"/>
          </a:xfrm>
          <a:custGeom>
            <a:rect b="b" l="l" r="r" t="t"/>
            <a:pathLst>
              <a:path extrusionOk="0" h="3035029" w="3432707">
                <a:moveTo>
                  <a:pt x="0" y="0"/>
                </a:moveTo>
                <a:lnTo>
                  <a:pt x="2926859" y="0"/>
                </a:lnTo>
                <a:lnTo>
                  <a:pt x="3432707" y="505848"/>
                </a:lnTo>
                <a:lnTo>
                  <a:pt x="3432707" y="3035029"/>
                </a:lnTo>
                <a:lnTo>
                  <a:pt x="0" y="3035029"/>
                </a:lnTo>
                <a:close/>
              </a:path>
            </a:pathLst>
          </a:custGeom>
          <a:noFill/>
          <a:ln cap="flat" cmpd="sng" w="47625">
            <a:solidFill>
              <a:srgbClr val="C00000"/>
            </a:solidFill>
            <a:prstDash val="solid"/>
            <a:round/>
            <a:headEnd len="sm" w="sm" type="none"/>
            <a:tailEnd len="sm" w="sm" type="none"/>
          </a:ln>
        </p:spPr>
      </p:pic>
      <p:pic>
        <p:nvPicPr>
          <p:cNvPr id="424" name="Google Shape;424;p16"/>
          <p:cNvPicPr preferRelativeResize="0"/>
          <p:nvPr/>
        </p:nvPicPr>
        <p:blipFill rotWithShape="1">
          <a:blip r:embed="rId5">
            <a:alphaModFix/>
          </a:blip>
          <a:srcRect b="0" l="11586" r="13746" t="839"/>
          <a:stretch/>
        </p:blipFill>
        <p:spPr>
          <a:xfrm>
            <a:off x="4263227" y="2345529"/>
            <a:ext cx="3432707" cy="3035029"/>
          </a:xfrm>
          <a:custGeom>
            <a:rect b="b" l="l" r="r" t="t"/>
            <a:pathLst>
              <a:path extrusionOk="0" h="3035029" w="3432707">
                <a:moveTo>
                  <a:pt x="0" y="0"/>
                </a:moveTo>
                <a:lnTo>
                  <a:pt x="2926859" y="0"/>
                </a:lnTo>
                <a:lnTo>
                  <a:pt x="3432707" y="505848"/>
                </a:lnTo>
                <a:lnTo>
                  <a:pt x="3432707" y="3035029"/>
                </a:lnTo>
                <a:lnTo>
                  <a:pt x="0" y="3035029"/>
                </a:lnTo>
                <a:close/>
              </a:path>
            </a:pathLst>
          </a:custGeom>
          <a:noFill/>
          <a:ln>
            <a:noFill/>
          </a:ln>
        </p:spPr>
      </p:pic>
      <p:sp>
        <p:nvSpPr>
          <p:cNvPr id="425" name="Google Shape;425;p16"/>
          <p:cNvSpPr/>
          <p:nvPr/>
        </p:nvSpPr>
        <p:spPr>
          <a:xfrm>
            <a:off x="570280" y="3324673"/>
            <a:ext cx="3432706"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 fact, the trader making the right or wrong decision depends largely on the risk factor.</a:t>
            </a:r>
            <a:endParaRPr b="0" i="0" sz="1800" u="none" cap="none" strike="noStrike">
              <a:solidFill>
                <a:schemeClr val="lt1"/>
              </a:solidFill>
              <a:latin typeface="Calibri"/>
              <a:ea typeface="Calibri"/>
              <a:cs typeface="Calibri"/>
              <a:sym typeface="Calibri"/>
            </a:endParaRPr>
          </a:p>
        </p:txBody>
      </p:sp>
      <p:sp>
        <p:nvSpPr>
          <p:cNvPr id="426" name="Google Shape;426;p16"/>
          <p:cNvSpPr/>
          <p:nvPr/>
        </p:nvSpPr>
        <p:spPr>
          <a:xfrm>
            <a:off x="8036981" y="3228902"/>
            <a:ext cx="335280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RED BOX AI is created with the goal: Whether the trader loses or wins, he can still keep their profits.</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0" name="Shape 430"/>
        <p:cNvGrpSpPr/>
        <p:nvPr/>
      </p:nvGrpSpPr>
      <p:grpSpPr>
        <a:xfrm>
          <a:off x="0" y="0"/>
          <a:ext cx="0" cy="0"/>
          <a:chOff x="0" y="0"/>
          <a:chExt cx="0" cy="0"/>
        </a:xfrm>
      </p:grpSpPr>
      <p:pic>
        <p:nvPicPr>
          <p:cNvPr id="431" name="Google Shape;431;p17"/>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432" name="Google Shape;432;p17"/>
          <p:cNvSpPr/>
          <p:nvPr/>
        </p:nvSpPr>
        <p:spPr>
          <a:xfrm rot="10800000">
            <a:off x="149664" y="2354099"/>
            <a:ext cx="5041148" cy="2675946"/>
          </a:xfrm>
          <a:custGeom>
            <a:rect b="b" l="l" r="r" t="t"/>
            <a:pathLst>
              <a:path extrusionOk="0" h="3433197" w="5623034">
                <a:moveTo>
                  <a:pt x="4624729" y="3433197"/>
                </a:moveTo>
                <a:lnTo>
                  <a:pt x="98467" y="3433197"/>
                </a:lnTo>
                <a:lnTo>
                  <a:pt x="890203" y="1719408"/>
                </a:lnTo>
                <a:lnTo>
                  <a:pt x="97169" y="2809"/>
                </a:lnTo>
                <a:lnTo>
                  <a:pt x="0" y="2809"/>
                </a:lnTo>
                <a:lnTo>
                  <a:pt x="0" y="0"/>
                </a:lnTo>
                <a:lnTo>
                  <a:pt x="4624729" y="0"/>
                </a:lnTo>
                <a:lnTo>
                  <a:pt x="5623034" y="1716599"/>
                </a:lnTo>
                <a:lnTo>
                  <a:pt x="4624729" y="3433197"/>
                </a:lnTo>
                <a:close/>
              </a:path>
            </a:pathLst>
          </a:cu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3" name="Google Shape;433;p17"/>
          <p:cNvSpPr/>
          <p:nvPr/>
        </p:nvSpPr>
        <p:spPr>
          <a:xfrm>
            <a:off x="6981826" y="2354098"/>
            <a:ext cx="5041148" cy="2626897"/>
          </a:xfrm>
          <a:custGeom>
            <a:rect b="b" l="l" r="r" t="t"/>
            <a:pathLst>
              <a:path extrusionOk="0" h="3433197" w="5623034">
                <a:moveTo>
                  <a:pt x="4624729" y="3433197"/>
                </a:moveTo>
                <a:lnTo>
                  <a:pt x="98467" y="3433197"/>
                </a:lnTo>
                <a:lnTo>
                  <a:pt x="890203" y="1719408"/>
                </a:lnTo>
                <a:lnTo>
                  <a:pt x="97169" y="2809"/>
                </a:lnTo>
                <a:lnTo>
                  <a:pt x="0" y="2809"/>
                </a:lnTo>
                <a:lnTo>
                  <a:pt x="0" y="0"/>
                </a:lnTo>
                <a:lnTo>
                  <a:pt x="4624729" y="0"/>
                </a:lnTo>
                <a:lnTo>
                  <a:pt x="5623034" y="1716599"/>
                </a:lnTo>
                <a:lnTo>
                  <a:pt x="4624729" y="3433197"/>
                </a:lnTo>
                <a:close/>
              </a:path>
            </a:pathLst>
          </a:custGeom>
          <a:solidFill>
            <a:srgbClr val="C1272D"/>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34" name="Google Shape;434;p17"/>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435" name="Google Shape;435;p17"/>
          <p:cNvSpPr txBox="1"/>
          <p:nvPr/>
        </p:nvSpPr>
        <p:spPr>
          <a:xfrm>
            <a:off x="2840477" y="428017"/>
            <a:ext cx="6468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RED BOX </a:t>
            </a:r>
            <a:r>
              <a:rPr b="1" i="0" lang="en-US" sz="1800" u="none" cap="none" strike="noStrike">
                <a:solidFill>
                  <a:schemeClr val="lt1"/>
                </a:solidFill>
                <a:latin typeface="Arial"/>
                <a:ea typeface="Arial"/>
                <a:cs typeface="Arial"/>
                <a:sym typeface="Arial"/>
              </a:rPr>
              <a:t>AI MULTI-EXCHANGE TRADING TECHNOLOGY</a:t>
            </a:r>
            <a:endParaRPr b="1" i="0" sz="1800" u="none" cap="none" strike="noStrike">
              <a:solidFill>
                <a:schemeClr val="dk1"/>
              </a:solidFill>
              <a:latin typeface="Arial"/>
              <a:ea typeface="Arial"/>
              <a:cs typeface="Arial"/>
              <a:sym typeface="Arial"/>
            </a:endParaRPr>
          </a:p>
        </p:txBody>
      </p:sp>
      <p:sp>
        <p:nvSpPr>
          <p:cNvPr id="436" name="Google Shape;436;p17"/>
          <p:cNvSpPr txBox="1"/>
          <p:nvPr/>
        </p:nvSpPr>
        <p:spPr>
          <a:xfrm>
            <a:off x="869062" y="2790383"/>
            <a:ext cx="3602350" cy="203132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 BOX AI </a:t>
            </a:r>
            <a:r>
              <a:rPr b="0" i="0" lang="en-US" sz="1800" u="none" cap="none" strike="noStrike">
                <a:solidFill>
                  <a:schemeClr val="lt1"/>
                </a:solidFill>
                <a:latin typeface="Calibri"/>
                <a:ea typeface="Calibri"/>
                <a:cs typeface="Calibri"/>
                <a:sym typeface="Calibri"/>
              </a:rPr>
              <a:t>will read, compare and calculate ratios and spreads of all prices on the top 10 exchanges which have the largest trading volume. Then the system will statistic and analyze data continuously in second.</a:t>
            </a:r>
            <a:endParaRPr b="0" i="0" sz="1400" u="none" cap="none" strike="noStrike">
              <a:solidFill>
                <a:srgbClr val="000000"/>
              </a:solidFill>
              <a:latin typeface="Arial"/>
              <a:ea typeface="Arial"/>
              <a:cs typeface="Arial"/>
              <a:sym typeface="Arial"/>
            </a:endParaRPr>
          </a:p>
        </p:txBody>
      </p:sp>
      <p:sp>
        <p:nvSpPr>
          <p:cNvPr id="437" name="Google Shape;437;p17"/>
          <p:cNvSpPr txBox="1"/>
          <p:nvPr/>
        </p:nvSpPr>
        <p:spPr>
          <a:xfrm>
            <a:off x="7720588" y="2444722"/>
            <a:ext cx="3645467"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According to the reported data, </a:t>
            </a:r>
            <a:r>
              <a:rPr b="1" i="0" lang="en-US" sz="1800" u="none" cap="none" strike="noStrike">
                <a:solidFill>
                  <a:schemeClr val="lt1"/>
                </a:solidFill>
                <a:latin typeface="Calibri"/>
                <a:ea typeface="Calibri"/>
                <a:cs typeface="Calibri"/>
                <a:sym typeface="Calibri"/>
              </a:rPr>
              <a:t>RED BOX AI</a:t>
            </a:r>
            <a:r>
              <a:rPr b="0" i="0" lang="en-US" sz="1800" u="none" cap="none" strike="noStrike">
                <a:solidFill>
                  <a:schemeClr val="lt1"/>
                </a:solidFill>
                <a:latin typeface="Calibri"/>
                <a:ea typeface="Calibri"/>
                <a:cs typeface="Calibri"/>
                <a:sym typeface="Calibri"/>
              </a:rPr>
              <a:t> will make a decision to trade the same amount of money on at least two Exchanges at the same time with both BUY and SELL Comeinand so that when closing the comeinand, no matter which comeinand wins, </a:t>
            </a:r>
            <a:r>
              <a:rPr b="1" i="0" lang="en-US" sz="1800" u="none" cap="none" strike="noStrike">
                <a:solidFill>
                  <a:schemeClr val="lt1"/>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AI is also the one who gets profits.</a:t>
            </a:r>
            <a:endParaRPr b="0" i="0" sz="1400" u="none" cap="none" strike="noStrike">
              <a:solidFill>
                <a:srgbClr val="000000"/>
              </a:solidFill>
              <a:latin typeface="Arial"/>
              <a:ea typeface="Arial"/>
              <a:cs typeface="Arial"/>
              <a:sym typeface="Arial"/>
            </a:endParaRPr>
          </a:p>
        </p:txBody>
      </p:sp>
      <p:pic>
        <p:nvPicPr>
          <p:cNvPr id="438" name="Google Shape;438;p17"/>
          <p:cNvPicPr preferRelativeResize="0"/>
          <p:nvPr/>
        </p:nvPicPr>
        <p:blipFill rotWithShape="1">
          <a:blip r:embed="rId4">
            <a:alphaModFix/>
          </a:blip>
          <a:srcRect b="156" l="5222" r="33949" t="2107"/>
          <a:stretch/>
        </p:blipFill>
        <p:spPr>
          <a:xfrm>
            <a:off x="4670320" y="2403574"/>
            <a:ext cx="2851360" cy="2576997"/>
          </a:xfrm>
          <a:custGeom>
            <a:rect b="b" l="l" r="r" t="t"/>
            <a:pathLst>
              <a:path extrusionOk="0" h="3137416" w="3471444">
                <a:moveTo>
                  <a:pt x="731207" y="0"/>
                </a:moveTo>
                <a:lnTo>
                  <a:pt x="2740237" y="0"/>
                </a:lnTo>
                <a:lnTo>
                  <a:pt x="3471444" y="1568708"/>
                </a:lnTo>
                <a:lnTo>
                  <a:pt x="2740237" y="3137416"/>
                </a:lnTo>
                <a:lnTo>
                  <a:pt x="731207" y="3137416"/>
                </a:lnTo>
                <a:lnTo>
                  <a:pt x="0" y="1568708"/>
                </a:lnTo>
                <a:close/>
              </a:path>
            </a:pathLst>
          </a:custGeom>
          <a:noFill/>
          <a:ln cap="flat" cmpd="sng" w="25400">
            <a:solidFill>
              <a:srgbClr val="C1272D"/>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2" name="Shape 442"/>
        <p:cNvGrpSpPr/>
        <p:nvPr/>
      </p:nvGrpSpPr>
      <p:grpSpPr>
        <a:xfrm>
          <a:off x="0" y="0"/>
          <a:ext cx="0" cy="0"/>
          <a:chOff x="0" y="0"/>
          <a:chExt cx="0" cy="0"/>
        </a:xfrm>
      </p:grpSpPr>
      <p:pic>
        <p:nvPicPr>
          <p:cNvPr id="443" name="Google Shape;443;p18"/>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444" name="Google Shape;444;p18"/>
          <p:cNvSpPr txBox="1"/>
          <p:nvPr/>
        </p:nvSpPr>
        <p:spPr>
          <a:xfrm>
            <a:off x="1171109"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3</a:t>
            </a:r>
            <a:endParaRPr b="0" i="0" sz="1400" u="none" cap="none" strike="noStrike">
              <a:solidFill>
                <a:srgbClr val="000000"/>
              </a:solidFill>
              <a:latin typeface="Arial"/>
              <a:ea typeface="Arial"/>
              <a:cs typeface="Arial"/>
              <a:sym typeface="Arial"/>
            </a:endParaRPr>
          </a:p>
        </p:txBody>
      </p:sp>
      <p:sp>
        <p:nvSpPr>
          <p:cNvPr id="445" name="Google Shape;445;p18"/>
          <p:cNvSpPr txBox="1"/>
          <p:nvPr/>
        </p:nvSpPr>
        <p:spPr>
          <a:xfrm>
            <a:off x="2840477" y="428017"/>
            <a:ext cx="64683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RED BOX </a:t>
            </a:r>
            <a:r>
              <a:rPr b="1" i="0" lang="en-US" sz="1800" u="none" cap="none" strike="noStrike">
                <a:solidFill>
                  <a:schemeClr val="lt1"/>
                </a:solidFill>
                <a:latin typeface="Arial"/>
                <a:ea typeface="Arial"/>
                <a:cs typeface="Arial"/>
                <a:sym typeface="Arial"/>
              </a:rPr>
              <a:t>AI MULTI-EXCHANGE TRADING TECHNOLOGY</a:t>
            </a:r>
            <a:endParaRPr b="1" i="0" sz="1800" u="none" cap="none" strike="noStrike">
              <a:solidFill>
                <a:schemeClr val="dk1"/>
              </a:solidFill>
              <a:latin typeface="Arial"/>
              <a:ea typeface="Arial"/>
              <a:cs typeface="Arial"/>
              <a:sym typeface="Arial"/>
            </a:endParaRPr>
          </a:p>
        </p:txBody>
      </p:sp>
      <p:pic>
        <p:nvPicPr>
          <p:cNvPr id="446" name="Google Shape;446;p18"/>
          <p:cNvPicPr preferRelativeResize="0"/>
          <p:nvPr>
            <p:ph idx="1" type="body"/>
          </p:nvPr>
        </p:nvPicPr>
        <p:blipFill rotWithShape="1">
          <a:blip r:embed="rId4">
            <a:alphaModFix/>
          </a:blip>
          <a:srcRect b="0" l="0" r="0" t="0"/>
          <a:stretch/>
        </p:blipFill>
        <p:spPr>
          <a:xfrm>
            <a:off x="970101" y="1569661"/>
            <a:ext cx="9494700" cy="4985158"/>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pic>
        <p:nvPicPr>
          <p:cNvPr id="451" name="Google Shape;451;p19"/>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452" name="Google Shape;452;p19"/>
          <p:cNvSpPr/>
          <p:nvPr/>
        </p:nvSpPr>
        <p:spPr>
          <a:xfrm>
            <a:off x="285750" y="2713419"/>
            <a:ext cx="11620499" cy="156966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POTENTIALITY OF DEVELOPMENT OF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rgbClr val="C00000"/>
                </a:solidFill>
                <a:latin typeface="Calibri"/>
                <a:ea typeface="Calibri"/>
                <a:cs typeface="Calibri"/>
                <a:sym typeface="Calibri"/>
              </a:rPr>
              <a:t>RED BOX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&amp;</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0" i="0" lang="en-US" sz="2400" u="none" cap="none" strike="noStrike">
                <a:solidFill>
                  <a:schemeClr val="lt1"/>
                </a:solidFill>
                <a:latin typeface="Calibri"/>
                <a:ea typeface="Calibri"/>
                <a:cs typeface="Calibri"/>
                <a:sym typeface="Calibri"/>
              </a:rPr>
              <a:t> ADVANTAGES OF </a:t>
            </a:r>
            <a:r>
              <a:rPr b="0" i="0" lang="en-US" sz="2400" u="none" cap="none" strike="noStrike">
                <a:solidFill>
                  <a:srgbClr val="FF0000"/>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p:txBody>
      </p:sp>
      <p:pic>
        <p:nvPicPr>
          <p:cNvPr id="453" name="Google Shape;453;p19"/>
          <p:cNvPicPr preferRelativeResize="0"/>
          <p:nvPr/>
        </p:nvPicPr>
        <p:blipFill rotWithShape="1">
          <a:blip r:embed="rId4">
            <a:alphaModFix/>
          </a:blip>
          <a:srcRect b="0" l="0" r="0" t="0"/>
          <a:stretch/>
        </p:blipFill>
        <p:spPr>
          <a:xfrm>
            <a:off x="10694466" y="5531147"/>
            <a:ext cx="1151457" cy="123084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183363" y="-52553"/>
            <a:ext cx="12283440" cy="6909435"/>
          </a:xfrm>
          <a:prstGeom prst="rect">
            <a:avLst/>
          </a:prstGeom>
          <a:noFill/>
          <a:ln>
            <a:noFill/>
          </a:ln>
        </p:spPr>
      </p:pic>
      <p:grpSp>
        <p:nvGrpSpPr>
          <p:cNvPr id="95" name="Google Shape;95;p2"/>
          <p:cNvGrpSpPr/>
          <p:nvPr/>
        </p:nvGrpSpPr>
        <p:grpSpPr>
          <a:xfrm>
            <a:off x="632750" y="497915"/>
            <a:ext cx="3264196" cy="1200329"/>
            <a:chOff x="744279" y="472817"/>
            <a:chExt cx="3264196" cy="1200329"/>
          </a:xfrm>
        </p:grpSpPr>
        <p:sp>
          <p:nvSpPr>
            <p:cNvPr id="96" name="Google Shape;96;p2"/>
            <p:cNvSpPr/>
            <p:nvPr/>
          </p:nvSpPr>
          <p:spPr>
            <a:xfrm>
              <a:off x="925033" y="1303814"/>
              <a:ext cx="2923953" cy="369332"/>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97" name="Google Shape;97;p2"/>
            <p:cNvSpPr txBox="1"/>
            <p:nvPr/>
          </p:nvSpPr>
          <p:spPr>
            <a:xfrm>
              <a:off x="1153362" y="1303814"/>
              <a:ext cx="24504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REDBOXDAPP.COM </a:t>
              </a:r>
              <a:endParaRPr b="0" i="0" sz="1400" u="none" cap="none" strike="noStrike">
                <a:solidFill>
                  <a:srgbClr val="000000"/>
                </a:solidFill>
                <a:latin typeface="Arial"/>
                <a:ea typeface="Arial"/>
                <a:cs typeface="Arial"/>
                <a:sym typeface="Arial"/>
              </a:endParaRPr>
            </a:p>
          </p:txBody>
        </p:sp>
        <p:sp>
          <p:nvSpPr>
            <p:cNvPr id="98" name="Google Shape;98;p2"/>
            <p:cNvSpPr txBox="1"/>
            <p:nvPr/>
          </p:nvSpPr>
          <p:spPr>
            <a:xfrm>
              <a:off x="744279" y="472817"/>
              <a:ext cx="3264196" cy="83099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800"/>
                <a:buFont typeface="Arial"/>
                <a:buNone/>
              </a:pPr>
              <a:r>
                <a:rPr b="1" i="0" lang="en-US" sz="4800" u="none" cap="none" strike="noStrike">
                  <a:solidFill>
                    <a:schemeClr val="lt1"/>
                  </a:solidFill>
                  <a:latin typeface="Helvetica Neue"/>
                  <a:ea typeface="Helvetica Neue"/>
                  <a:cs typeface="Helvetica Neue"/>
                  <a:sym typeface="Helvetica Neue"/>
                </a:rPr>
                <a:t>CONTENT</a:t>
              </a:r>
              <a:endParaRPr b="0" i="0" sz="1400" u="none" cap="none" strike="noStrike">
                <a:solidFill>
                  <a:srgbClr val="000000"/>
                </a:solidFill>
                <a:latin typeface="Arial"/>
                <a:ea typeface="Arial"/>
                <a:cs typeface="Arial"/>
                <a:sym typeface="Arial"/>
              </a:endParaRPr>
            </a:p>
          </p:txBody>
        </p:sp>
      </p:grpSp>
      <p:grpSp>
        <p:nvGrpSpPr>
          <p:cNvPr id="99" name="Google Shape;99;p2"/>
          <p:cNvGrpSpPr/>
          <p:nvPr/>
        </p:nvGrpSpPr>
        <p:grpSpPr>
          <a:xfrm>
            <a:off x="617250" y="1853687"/>
            <a:ext cx="11880478" cy="3903059"/>
            <a:chOff x="1568363" y="2359489"/>
            <a:chExt cx="9478122" cy="3113820"/>
          </a:xfrm>
        </p:grpSpPr>
        <p:grpSp>
          <p:nvGrpSpPr>
            <p:cNvPr id="100" name="Google Shape;100;p2"/>
            <p:cNvGrpSpPr/>
            <p:nvPr/>
          </p:nvGrpSpPr>
          <p:grpSpPr>
            <a:xfrm>
              <a:off x="7229028" y="2690336"/>
              <a:ext cx="3211614" cy="369332"/>
              <a:chOff x="6778009" y="2690336"/>
              <a:chExt cx="3211614" cy="369332"/>
            </a:xfrm>
          </p:grpSpPr>
          <p:sp>
            <p:nvSpPr>
              <p:cNvPr id="101" name="Google Shape;101;p2"/>
              <p:cNvSpPr/>
              <p:nvPr/>
            </p:nvSpPr>
            <p:spPr>
              <a:xfrm>
                <a:off x="6778009" y="2690336"/>
                <a:ext cx="3211614" cy="36933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txBox="1"/>
              <p:nvPr/>
            </p:nvSpPr>
            <p:spPr>
              <a:xfrm>
                <a:off x="6841754" y="2725920"/>
                <a:ext cx="3147869" cy="2946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About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DAPP</a:t>
                </a:r>
                <a:endParaRPr b="0" i="0" sz="1800" u="none" cap="none" strike="noStrike">
                  <a:solidFill>
                    <a:schemeClr val="dk1"/>
                  </a:solidFill>
                  <a:latin typeface="Calibri"/>
                  <a:ea typeface="Calibri"/>
                  <a:cs typeface="Calibri"/>
                  <a:sym typeface="Calibri"/>
                </a:endParaRPr>
              </a:p>
            </p:txBody>
          </p:sp>
        </p:grpSp>
        <p:grpSp>
          <p:nvGrpSpPr>
            <p:cNvPr id="103" name="Google Shape;103;p2"/>
            <p:cNvGrpSpPr/>
            <p:nvPr/>
          </p:nvGrpSpPr>
          <p:grpSpPr>
            <a:xfrm>
              <a:off x="4901258" y="2359489"/>
              <a:ext cx="1998189" cy="2875403"/>
              <a:chOff x="4779820" y="2359489"/>
              <a:chExt cx="1998189" cy="2875403"/>
            </a:xfrm>
          </p:grpSpPr>
          <p:grpSp>
            <p:nvGrpSpPr>
              <p:cNvPr id="104" name="Google Shape;104;p2"/>
              <p:cNvGrpSpPr/>
              <p:nvPr/>
            </p:nvGrpSpPr>
            <p:grpSpPr>
              <a:xfrm>
                <a:off x="4779820" y="2359489"/>
                <a:ext cx="1998189" cy="2875403"/>
                <a:chOff x="4779820" y="2359489"/>
                <a:chExt cx="1998189" cy="2875403"/>
              </a:xfrm>
            </p:grpSpPr>
            <p:sp>
              <p:nvSpPr>
                <p:cNvPr id="105" name="Google Shape;105;p2"/>
                <p:cNvSpPr/>
                <p:nvPr/>
              </p:nvSpPr>
              <p:spPr>
                <a:xfrm>
                  <a:off x="5421605" y="2359489"/>
                  <a:ext cx="1069511" cy="1069511"/>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6" name="Google Shape;106;p2"/>
                <p:cNvSpPr/>
                <p:nvPr/>
              </p:nvSpPr>
              <p:spPr>
                <a:xfrm>
                  <a:off x="5574005" y="3262435"/>
                  <a:ext cx="1069511" cy="1069511"/>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7" name="Google Shape;107;p2"/>
                <p:cNvSpPr/>
                <p:nvPr/>
              </p:nvSpPr>
              <p:spPr>
                <a:xfrm>
                  <a:off x="5708498" y="4165381"/>
                  <a:ext cx="1069511" cy="1069511"/>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8" name="Google Shape;108;p2"/>
                <p:cNvSpPr/>
                <p:nvPr/>
              </p:nvSpPr>
              <p:spPr>
                <a:xfrm>
                  <a:off x="4779820" y="2893103"/>
                  <a:ext cx="1069511" cy="1069511"/>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09" name="Google Shape;109;p2"/>
                <p:cNvSpPr/>
                <p:nvPr/>
              </p:nvSpPr>
              <p:spPr>
                <a:xfrm>
                  <a:off x="4932220" y="3797190"/>
                  <a:ext cx="1069511" cy="1069511"/>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10" name="Google Shape;110;p2"/>
              <p:cNvGrpSpPr/>
              <p:nvPr/>
            </p:nvGrpSpPr>
            <p:grpSpPr>
              <a:xfrm>
                <a:off x="5080910" y="2659343"/>
                <a:ext cx="1410605" cy="2279430"/>
                <a:chOff x="5080910" y="2659343"/>
                <a:chExt cx="1410605" cy="2279430"/>
              </a:xfrm>
            </p:grpSpPr>
            <p:sp>
              <p:nvSpPr>
                <p:cNvPr id="111" name="Google Shape;111;p2"/>
                <p:cNvSpPr txBox="1"/>
                <p:nvPr/>
              </p:nvSpPr>
              <p:spPr>
                <a:xfrm>
                  <a:off x="5742003" y="2659343"/>
                  <a:ext cx="627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01</a:t>
                  </a:r>
                  <a:endParaRPr b="0" i="0" sz="1400" u="none" cap="none" strike="noStrike">
                    <a:solidFill>
                      <a:srgbClr val="000000"/>
                    </a:solidFill>
                    <a:latin typeface="Arial"/>
                    <a:ea typeface="Arial"/>
                    <a:cs typeface="Arial"/>
                    <a:sym typeface="Arial"/>
                  </a:endParaRPr>
                </a:p>
              </p:txBody>
            </p:sp>
            <p:sp>
              <p:nvSpPr>
                <p:cNvPr id="112" name="Google Shape;112;p2"/>
                <p:cNvSpPr txBox="1"/>
                <p:nvPr/>
              </p:nvSpPr>
              <p:spPr>
                <a:xfrm>
                  <a:off x="5080910" y="3206739"/>
                  <a:ext cx="627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02</a:t>
                  </a:r>
                  <a:endParaRPr b="0" i="0" sz="1400" u="none" cap="none" strike="noStrike">
                    <a:solidFill>
                      <a:srgbClr val="000000"/>
                    </a:solidFill>
                    <a:latin typeface="Arial"/>
                    <a:ea typeface="Arial"/>
                    <a:cs typeface="Arial"/>
                    <a:sym typeface="Arial"/>
                  </a:endParaRPr>
                </a:p>
              </p:txBody>
            </p:sp>
            <p:sp>
              <p:nvSpPr>
                <p:cNvPr id="113" name="Google Shape;113;p2"/>
                <p:cNvSpPr txBox="1"/>
                <p:nvPr/>
              </p:nvSpPr>
              <p:spPr>
                <a:xfrm>
                  <a:off x="5880149" y="3583576"/>
                  <a:ext cx="500290" cy="4419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03</a:t>
                  </a:r>
                  <a:endParaRPr b="0" i="0" sz="1400" u="none" cap="none" strike="noStrike">
                    <a:solidFill>
                      <a:srgbClr val="000000"/>
                    </a:solidFill>
                    <a:latin typeface="Arial"/>
                    <a:ea typeface="Arial"/>
                    <a:cs typeface="Arial"/>
                    <a:sym typeface="Arial"/>
                  </a:endParaRPr>
                </a:p>
              </p:txBody>
            </p:sp>
            <p:sp>
              <p:nvSpPr>
                <p:cNvPr id="114" name="Google Shape;114;p2"/>
                <p:cNvSpPr txBox="1"/>
                <p:nvPr/>
              </p:nvSpPr>
              <p:spPr>
                <a:xfrm>
                  <a:off x="5201504" y="4139639"/>
                  <a:ext cx="500290" cy="4419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04</a:t>
                  </a:r>
                  <a:endParaRPr b="0" i="0" sz="1400" u="none" cap="none" strike="noStrike">
                    <a:solidFill>
                      <a:srgbClr val="000000"/>
                    </a:solidFill>
                    <a:latin typeface="Arial"/>
                    <a:ea typeface="Arial"/>
                    <a:cs typeface="Arial"/>
                    <a:sym typeface="Arial"/>
                  </a:endParaRPr>
                </a:p>
              </p:txBody>
            </p:sp>
            <p:sp>
              <p:nvSpPr>
                <p:cNvPr id="115" name="Google Shape;115;p2"/>
                <p:cNvSpPr txBox="1"/>
                <p:nvPr/>
              </p:nvSpPr>
              <p:spPr>
                <a:xfrm>
                  <a:off x="5991225" y="4496799"/>
                  <a:ext cx="500290" cy="441974"/>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05</a:t>
                  </a:r>
                  <a:endParaRPr b="0" i="0" sz="1400" u="none" cap="none" strike="noStrike">
                    <a:solidFill>
                      <a:srgbClr val="000000"/>
                    </a:solidFill>
                    <a:latin typeface="Arial"/>
                    <a:ea typeface="Arial"/>
                    <a:cs typeface="Arial"/>
                    <a:sym typeface="Arial"/>
                  </a:endParaRPr>
                </a:p>
              </p:txBody>
            </p:sp>
          </p:grpSp>
        </p:grpSp>
        <p:grpSp>
          <p:nvGrpSpPr>
            <p:cNvPr id="116" name="Google Shape;116;p2"/>
            <p:cNvGrpSpPr/>
            <p:nvPr/>
          </p:nvGrpSpPr>
          <p:grpSpPr>
            <a:xfrm>
              <a:off x="1827233" y="3611383"/>
              <a:ext cx="8613410" cy="1155310"/>
              <a:chOff x="1376214" y="3611383"/>
              <a:chExt cx="8613410" cy="1155310"/>
            </a:xfrm>
          </p:grpSpPr>
          <p:sp>
            <p:nvSpPr>
              <p:cNvPr id="117" name="Google Shape;117;p2"/>
              <p:cNvSpPr txBox="1"/>
              <p:nvPr/>
            </p:nvSpPr>
            <p:spPr>
              <a:xfrm>
                <a:off x="1376214" y="4251057"/>
                <a:ext cx="3168473" cy="51563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Arial"/>
                    <a:ea typeface="Arial"/>
                    <a:cs typeface="Arial"/>
                    <a:sym typeface="Arial"/>
                  </a:rPr>
                  <a:t>Potentiality of development of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Arial"/>
                    <a:ea typeface="Arial"/>
                    <a:cs typeface="Arial"/>
                    <a:sym typeface="Arial"/>
                  </a:rPr>
                  <a:t> </a:t>
                </a:r>
                <a:r>
                  <a:rPr b="0" i="0" lang="en-US" sz="1800" u="none" cap="none" strike="noStrike">
                    <a:solidFill>
                      <a:schemeClr val="lt1"/>
                    </a:solidFill>
                    <a:latin typeface="Arial"/>
                    <a:ea typeface="Arial"/>
                    <a:cs typeface="Arial"/>
                    <a:sym typeface="Arial"/>
                  </a:rPr>
                  <a:t>&amp; Advantages of RBD</a:t>
                </a:r>
                <a:endParaRPr b="0" i="0" sz="1800" u="none" cap="none" strike="noStrike">
                  <a:solidFill>
                    <a:schemeClr val="lt1"/>
                  </a:solidFill>
                  <a:latin typeface="Arial"/>
                  <a:ea typeface="Arial"/>
                  <a:cs typeface="Arial"/>
                  <a:sym typeface="Arial"/>
                </a:endParaRPr>
              </a:p>
            </p:txBody>
          </p:sp>
          <p:sp>
            <p:nvSpPr>
              <p:cNvPr id="118" name="Google Shape;118;p2"/>
              <p:cNvSpPr/>
              <p:nvPr/>
            </p:nvSpPr>
            <p:spPr>
              <a:xfrm>
                <a:off x="6739349" y="3611383"/>
                <a:ext cx="3250275" cy="36933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19" name="Google Shape;119;p2"/>
            <p:cNvGrpSpPr/>
            <p:nvPr/>
          </p:nvGrpSpPr>
          <p:grpSpPr>
            <a:xfrm>
              <a:off x="1774448" y="4547791"/>
              <a:ext cx="8682991" cy="907874"/>
              <a:chOff x="1323429" y="4547791"/>
              <a:chExt cx="8682991" cy="907874"/>
            </a:xfrm>
          </p:grpSpPr>
          <p:sp>
            <p:nvSpPr>
              <p:cNvPr id="120" name="Google Shape;120;p2"/>
              <p:cNvSpPr txBox="1"/>
              <p:nvPr/>
            </p:nvSpPr>
            <p:spPr>
              <a:xfrm>
                <a:off x="1323429" y="5161016"/>
                <a:ext cx="147376" cy="2946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1" name="Google Shape;121;p2"/>
              <p:cNvSpPr/>
              <p:nvPr/>
            </p:nvSpPr>
            <p:spPr>
              <a:xfrm>
                <a:off x="6756145" y="4547791"/>
                <a:ext cx="3250275" cy="36933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22" name="Google Shape;122;p2"/>
            <p:cNvGrpSpPr/>
            <p:nvPr/>
          </p:nvGrpSpPr>
          <p:grpSpPr>
            <a:xfrm>
              <a:off x="1572280" y="3225517"/>
              <a:ext cx="3442304" cy="369332"/>
              <a:chOff x="1572280" y="3225517"/>
              <a:chExt cx="3442304" cy="369332"/>
            </a:xfrm>
          </p:grpSpPr>
          <p:sp>
            <p:nvSpPr>
              <p:cNvPr id="123" name="Google Shape;123;p2"/>
              <p:cNvSpPr txBox="1"/>
              <p:nvPr/>
            </p:nvSpPr>
            <p:spPr>
              <a:xfrm>
                <a:off x="1572280" y="3268152"/>
                <a:ext cx="3442304" cy="29464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development of DAPP Technology</a:t>
                </a:r>
                <a:endParaRPr b="0" i="0" sz="1800" u="none" cap="none" strike="noStrike">
                  <a:solidFill>
                    <a:schemeClr val="lt1"/>
                  </a:solidFill>
                  <a:latin typeface="Calibri"/>
                  <a:ea typeface="Calibri"/>
                  <a:cs typeface="Calibri"/>
                  <a:sym typeface="Calibri"/>
                </a:endParaRPr>
              </a:p>
            </p:txBody>
          </p:sp>
          <p:sp>
            <p:nvSpPr>
              <p:cNvPr id="124" name="Google Shape;124;p2"/>
              <p:cNvSpPr/>
              <p:nvPr/>
            </p:nvSpPr>
            <p:spPr>
              <a:xfrm>
                <a:off x="1631332" y="3225517"/>
                <a:ext cx="3215782" cy="36933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25" name="Google Shape;125;p2"/>
            <p:cNvGrpSpPr/>
            <p:nvPr/>
          </p:nvGrpSpPr>
          <p:grpSpPr>
            <a:xfrm>
              <a:off x="1568363" y="4275562"/>
              <a:ext cx="9478122" cy="1197747"/>
              <a:chOff x="1578300" y="4152566"/>
              <a:chExt cx="9478122" cy="1197747"/>
            </a:xfrm>
          </p:grpSpPr>
          <p:sp>
            <p:nvSpPr>
              <p:cNvPr id="126" name="Google Shape;126;p2"/>
              <p:cNvSpPr txBox="1"/>
              <p:nvPr/>
            </p:nvSpPr>
            <p:spPr>
              <a:xfrm>
                <a:off x="7088669" y="4914443"/>
                <a:ext cx="3967753" cy="27009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p:txBody>
          </p:sp>
          <p:sp>
            <p:nvSpPr>
              <p:cNvPr id="127" name="Google Shape;127;p2"/>
              <p:cNvSpPr/>
              <p:nvPr/>
            </p:nvSpPr>
            <p:spPr>
              <a:xfrm>
                <a:off x="1590665" y="4152566"/>
                <a:ext cx="3159403" cy="468657"/>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28" name="Google Shape;128;p2"/>
              <p:cNvSpPr/>
              <p:nvPr/>
            </p:nvSpPr>
            <p:spPr>
              <a:xfrm>
                <a:off x="1578300" y="4980981"/>
                <a:ext cx="3159403" cy="369332"/>
              </a:xfrm>
              <a:prstGeom prst="roundRect">
                <a:avLst>
                  <a:gd fmla="val 16667" name="adj"/>
                </a:avLst>
              </a:prstGeom>
              <a:noFill/>
              <a:ln cap="flat" cmpd="sng" w="1270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129" name="Google Shape;129;p2"/>
            <p:cNvGrpSpPr/>
            <p:nvPr/>
          </p:nvGrpSpPr>
          <p:grpSpPr>
            <a:xfrm>
              <a:off x="6273448" y="2552166"/>
              <a:ext cx="2595062" cy="149336"/>
              <a:chOff x="6412283" y="2545606"/>
              <a:chExt cx="2595062" cy="149336"/>
            </a:xfrm>
          </p:grpSpPr>
          <p:sp>
            <p:nvSpPr>
              <p:cNvPr id="130" name="Google Shape;130;p2"/>
              <p:cNvSpPr/>
              <p:nvPr/>
            </p:nvSpPr>
            <p:spPr>
              <a:xfrm>
                <a:off x="6412283" y="2545606"/>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1" name="Google Shape;131;p2"/>
              <p:cNvCxnSpPr/>
              <p:nvPr/>
            </p:nvCxnSpPr>
            <p:spPr>
              <a:xfrm>
                <a:off x="6464679" y="2598002"/>
                <a:ext cx="2542666" cy="96940"/>
              </a:xfrm>
              <a:prstGeom prst="bentConnector2">
                <a:avLst/>
              </a:prstGeom>
              <a:noFill/>
              <a:ln cap="flat" cmpd="sng" w="9525">
                <a:solidFill>
                  <a:srgbClr val="C00000"/>
                </a:solidFill>
                <a:prstDash val="solid"/>
                <a:miter lim="800000"/>
                <a:headEnd len="sm" w="sm" type="none"/>
                <a:tailEnd len="sm" w="sm" type="none"/>
              </a:ln>
            </p:spPr>
          </p:cxnSp>
        </p:grpSp>
        <p:grpSp>
          <p:nvGrpSpPr>
            <p:cNvPr id="132" name="Google Shape;132;p2"/>
            <p:cNvGrpSpPr/>
            <p:nvPr/>
          </p:nvGrpSpPr>
          <p:grpSpPr>
            <a:xfrm>
              <a:off x="6436000" y="3467835"/>
              <a:ext cx="2595062" cy="149336"/>
              <a:chOff x="6412283" y="2545606"/>
              <a:chExt cx="2595062" cy="149336"/>
            </a:xfrm>
          </p:grpSpPr>
          <p:sp>
            <p:nvSpPr>
              <p:cNvPr id="133" name="Google Shape;133;p2"/>
              <p:cNvSpPr/>
              <p:nvPr/>
            </p:nvSpPr>
            <p:spPr>
              <a:xfrm>
                <a:off x="6412283" y="2545606"/>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4" name="Google Shape;134;p2"/>
              <p:cNvCxnSpPr/>
              <p:nvPr/>
            </p:nvCxnSpPr>
            <p:spPr>
              <a:xfrm>
                <a:off x="6464679" y="2598002"/>
                <a:ext cx="2542666" cy="96940"/>
              </a:xfrm>
              <a:prstGeom prst="bentConnector2">
                <a:avLst/>
              </a:prstGeom>
              <a:noFill/>
              <a:ln cap="flat" cmpd="sng" w="9525">
                <a:solidFill>
                  <a:srgbClr val="C00000"/>
                </a:solidFill>
                <a:prstDash val="solid"/>
                <a:miter lim="800000"/>
                <a:headEnd len="sm" w="sm" type="none"/>
                <a:tailEnd len="sm" w="sm" type="none"/>
              </a:ln>
            </p:spPr>
          </p:cxnSp>
        </p:grpSp>
        <p:grpSp>
          <p:nvGrpSpPr>
            <p:cNvPr id="135" name="Google Shape;135;p2"/>
            <p:cNvGrpSpPr/>
            <p:nvPr/>
          </p:nvGrpSpPr>
          <p:grpSpPr>
            <a:xfrm>
              <a:off x="6599328" y="4393137"/>
              <a:ext cx="2595062" cy="149336"/>
              <a:chOff x="6412283" y="2545606"/>
              <a:chExt cx="2595062" cy="149336"/>
            </a:xfrm>
          </p:grpSpPr>
          <p:sp>
            <p:nvSpPr>
              <p:cNvPr id="136" name="Google Shape;136;p2"/>
              <p:cNvSpPr/>
              <p:nvPr/>
            </p:nvSpPr>
            <p:spPr>
              <a:xfrm>
                <a:off x="6412283" y="2545606"/>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37" name="Google Shape;137;p2"/>
              <p:cNvCxnSpPr/>
              <p:nvPr/>
            </p:nvCxnSpPr>
            <p:spPr>
              <a:xfrm>
                <a:off x="6464679" y="2598002"/>
                <a:ext cx="2542666" cy="96940"/>
              </a:xfrm>
              <a:prstGeom prst="bentConnector2">
                <a:avLst/>
              </a:prstGeom>
              <a:noFill/>
              <a:ln cap="flat" cmpd="sng" w="9525">
                <a:solidFill>
                  <a:srgbClr val="C00000"/>
                </a:solidFill>
                <a:prstDash val="solid"/>
                <a:miter lim="800000"/>
                <a:headEnd len="sm" w="sm" type="none"/>
                <a:tailEnd len="sm" w="sm" type="none"/>
              </a:ln>
            </p:spPr>
          </p:cxnSp>
        </p:grpSp>
        <p:grpSp>
          <p:nvGrpSpPr>
            <p:cNvPr id="138" name="Google Shape;138;p2"/>
            <p:cNvGrpSpPr/>
            <p:nvPr/>
          </p:nvGrpSpPr>
          <p:grpSpPr>
            <a:xfrm flipH="1">
              <a:off x="2556221" y="3076181"/>
              <a:ext cx="2681610" cy="149336"/>
              <a:chOff x="6412283" y="2545606"/>
              <a:chExt cx="2595062" cy="149336"/>
            </a:xfrm>
          </p:grpSpPr>
          <p:sp>
            <p:nvSpPr>
              <p:cNvPr id="139" name="Google Shape;139;p2"/>
              <p:cNvSpPr/>
              <p:nvPr/>
            </p:nvSpPr>
            <p:spPr>
              <a:xfrm>
                <a:off x="6412283" y="2545606"/>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40" name="Google Shape;140;p2"/>
              <p:cNvCxnSpPr/>
              <p:nvPr/>
            </p:nvCxnSpPr>
            <p:spPr>
              <a:xfrm>
                <a:off x="6464679" y="2598002"/>
                <a:ext cx="2542666" cy="96940"/>
              </a:xfrm>
              <a:prstGeom prst="bentConnector2">
                <a:avLst/>
              </a:prstGeom>
              <a:noFill/>
              <a:ln cap="flat" cmpd="sng" w="9525">
                <a:solidFill>
                  <a:srgbClr val="C00000"/>
                </a:solidFill>
                <a:prstDash val="solid"/>
                <a:miter lim="800000"/>
                <a:headEnd len="sm" w="sm" type="none"/>
                <a:tailEnd len="sm" w="sm" type="none"/>
              </a:ln>
            </p:spPr>
          </p:cxnSp>
        </p:grpSp>
        <p:grpSp>
          <p:nvGrpSpPr>
            <p:cNvPr id="141" name="Google Shape;141;p2"/>
            <p:cNvGrpSpPr/>
            <p:nvPr/>
          </p:nvGrpSpPr>
          <p:grpSpPr>
            <a:xfrm flipH="1">
              <a:off x="2580855" y="4105562"/>
              <a:ext cx="2866943" cy="993188"/>
              <a:chOff x="6232932" y="2545606"/>
              <a:chExt cx="2774413" cy="993188"/>
            </a:xfrm>
          </p:grpSpPr>
          <p:sp>
            <p:nvSpPr>
              <p:cNvPr id="142" name="Google Shape;142;p2"/>
              <p:cNvSpPr/>
              <p:nvPr/>
            </p:nvSpPr>
            <p:spPr>
              <a:xfrm>
                <a:off x="6412283" y="2545606"/>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43" name="Google Shape;143;p2"/>
              <p:cNvCxnSpPr/>
              <p:nvPr/>
            </p:nvCxnSpPr>
            <p:spPr>
              <a:xfrm>
                <a:off x="6464679" y="2598002"/>
                <a:ext cx="2542666" cy="96940"/>
              </a:xfrm>
              <a:prstGeom prst="bentConnector2">
                <a:avLst/>
              </a:prstGeom>
              <a:noFill/>
              <a:ln cap="flat" cmpd="sng" w="9525">
                <a:solidFill>
                  <a:srgbClr val="C00000"/>
                </a:solidFill>
                <a:prstDash val="solid"/>
                <a:miter lim="800000"/>
                <a:headEnd len="sm" w="sm" type="none"/>
                <a:tailEnd len="sm" w="sm" type="none"/>
              </a:ln>
            </p:spPr>
          </p:cxnSp>
          <p:sp>
            <p:nvSpPr>
              <p:cNvPr id="144" name="Google Shape;144;p2"/>
              <p:cNvSpPr/>
              <p:nvPr/>
            </p:nvSpPr>
            <p:spPr>
              <a:xfrm>
                <a:off x="6232932" y="3389459"/>
                <a:ext cx="104793" cy="104793"/>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p:txBody>
          </p:sp>
          <p:cxnSp>
            <p:nvCxnSpPr>
              <p:cNvPr id="145" name="Google Shape;145;p2"/>
              <p:cNvCxnSpPr/>
              <p:nvPr/>
            </p:nvCxnSpPr>
            <p:spPr>
              <a:xfrm>
                <a:off x="6285328" y="3441854"/>
                <a:ext cx="2542666" cy="96940"/>
              </a:xfrm>
              <a:prstGeom prst="bentConnector2">
                <a:avLst/>
              </a:prstGeom>
              <a:noFill/>
              <a:ln cap="flat" cmpd="sng" w="9525">
                <a:solidFill>
                  <a:srgbClr val="C00000"/>
                </a:solidFill>
                <a:prstDash val="solid"/>
                <a:miter lim="800000"/>
                <a:headEnd len="sm" w="sm" type="none"/>
                <a:tailEnd len="sm" w="sm" type="none"/>
              </a:ln>
            </p:spPr>
          </p:cxnSp>
        </p:grpSp>
      </p:grpSp>
      <p:pic>
        <p:nvPicPr>
          <p:cNvPr id="146" name="Google Shape;146;p2"/>
          <p:cNvPicPr preferRelativeResize="0"/>
          <p:nvPr/>
        </p:nvPicPr>
        <p:blipFill rotWithShape="1">
          <a:blip r:embed="rId4">
            <a:alphaModFix/>
          </a:blip>
          <a:srcRect b="0" l="0" r="0" t="0"/>
          <a:stretch/>
        </p:blipFill>
        <p:spPr>
          <a:xfrm>
            <a:off x="10683449" y="5542106"/>
            <a:ext cx="1151457" cy="1230843"/>
          </a:xfrm>
          <a:prstGeom prst="rect">
            <a:avLst/>
          </a:prstGeom>
          <a:noFill/>
          <a:ln>
            <a:noFill/>
          </a:ln>
        </p:spPr>
      </p:pic>
      <p:sp>
        <p:nvSpPr>
          <p:cNvPr id="147" name="Google Shape;147;p2"/>
          <p:cNvSpPr txBox="1"/>
          <p:nvPr/>
        </p:nvSpPr>
        <p:spPr>
          <a:xfrm>
            <a:off x="7787848" y="3486738"/>
            <a:ext cx="377087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Multi-ecosystem with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endParaRPr b="0" i="0" sz="1800" u="none" cap="none" strike="noStrike">
              <a:solidFill>
                <a:schemeClr val="lt1"/>
              </a:solidFill>
              <a:latin typeface="Arial"/>
              <a:ea typeface="Arial"/>
              <a:cs typeface="Arial"/>
              <a:sym typeface="Arial"/>
            </a:endParaRPr>
          </a:p>
        </p:txBody>
      </p:sp>
      <p:sp>
        <p:nvSpPr>
          <p:cNvPr id="148" name="Google Shape;148;p2"/>
          <p:cNvSpPr/>
          <p:nvPr/>
        </p:nvSpPr>
        <p:spPr>
          <a:xfrm>
            <a:off x="5163674" y="4792204"/>
            <a:ext cx="1340592" cy="1340593"/>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49" name="Google Shape;149;p2"/>
          <p:cNvSpPr txBox="1"/>
          <p:nvPr/>
        </p:nvSpPr>
        <p:spPr>
          <a:xfrm>
            <a:off x="5498368" y="5132159"/>
            <a:ext cx="627095" cy="55399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000"/>
              <a:buFont typeface="Arial"/>
              <a:buNone/>
            </a:pPr>
            <a:r>
              <a:rPr b="1" i="0" lang="en-US" sz="3000" u="none" cap="none" strike="noStrike">
                <a:solidFill>
                  <a:schemeClr val="lt1"/>
                </a:solidFill>
                <a:latin typeface="Helvetica Neue"/>
                <a:ea typeface="Helvetica Neue"/>
                <a:cs typeface="Helvetica Neue"/>
                <a:sym typeface="Helvetica Neue"/>
              </a:rPr>
              <a:t>06</a:t>
            </a:r>
            <a:endParaRPr b="0" i="0" sz="1400" u="none" cap="none" strike="noStrike">
              <a:solidFill>
                <a:srgbClr val="000000"/>
              </a:solidFill>
              <a:latin typeface="Arial"/>
              <a:ea typeface="Arial"/>
              <a:cs typeface="Arial"/>
              <a:sym typeface="Arial"/>
            </a:endParaRPr>
          </a:p>
        </p:txBody>
      </p:sp>
      <p:sp>
        <p:nvSpPr>
          <p:cNvPr id="150" name="Google Shape;150;p2"/>
          <p:cNvSpPr/>
          <p:nvPr/>
        </p:nvSpPr>
        <p:spPr>
          <a:xfrm>
            <a:off x="725247" y="5357440"/>
            <a:ext cx="378821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Development roadmap of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151" name="Google Shape;151;p2"/>
          <p:cNvSpPr/>
          <p:nvPr/>
        </p:nvSpPr>
        <p:spPr>
          <a:xfrm>
            <a:off x="7787848" y="4551593"/>
            <a:ext cx="5795118" cy="584775"/>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Issue ITO to raise fund for technology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Arial"/>
                <a:ea typeface="Arial"/>
                <a:cs typeface="Arial"/>
                <a:sym typeface="Arial"/>
              </a:rPr>
              <a:t>development</a:t>
            </a:r>
            <a:endParaRPr b="0" i="0" sz="1600" u="none" cap="none" strike="noStrike">
              <a:solidFill>
                <a:schemeClr val="lt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7" name="Shape 457"/>
        <p:cNvGrpSpPr/>
        <p:nvPr/>
      </p:nvGrpSpPr>
      <p:grpSpPr>
        <a:xfrm>
          <a:off x="0" y="0"/>
          <a:ext cx="0" cy="0"/>
          <a:chOff x="0" y="0"/>
          <a:chExt cx="0" cy="0"/>
        </a:xfrm>
      </p:grpSpPr>
      <p:pic>
        <p:nvPicPr>
          <p:cNvPr id="458" name="Google Shape;458;p20"/>
          <p:cNvPicPr preferRelativeResize="0"/>
          <p:nvPr/>
        </p:nvPicPr>
        <p:blipFill rotWithShape="1">
          <a:blip r:embed="rId3">
            <a:alphaModFix/>
          </a:blip>
          <a:srcRect b="0" l="0" r="0" t="0"/>
          <a:stretch/>
        </p:blipFill>
        <p:spPr>
          <a:xfrm>
            <a:off x="-160349" y="11724"/>
            <a:ext cx="12352351" cy="6948197"/>
          </a:xfrm>
          <a:prstGeom prst="rect">
            <a:avLst/>
          </a:prstGeom>
          <a:noFill/>
          <a:ln>
            <a:noFill/>
          </a:ln>
        </p:spPr>
      </p:pic>
      <p:sp>
        <p:nvSpPr>
          <p:cNvPr id="459" name="Google Shape;459;p20"/>
          <p:cNvSpPr/>
          <p:nvPr/>
        </p:nvSpPr>
        <p:spPr>
          <a:xfrm>
            <a:off x="1067529" y="2125204"/>
            <a:ext cx="882674" cy="882674"/>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0" name="Google Shape;460;p20"/>
          <p:cNvSpPr txBox="1"/>
          <p:nvPr/>
        </p:nvSpPr>
        <p:spPr>
          <a:xfrm>
            <a:off x="2998977" y="227842"/>
            <a:ext cx="59079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rgbClr val="C00000"/>
                </a:solidFill>
                <a:latin typeface="Calibri"/>
                <a:ea typeface="Calibri"/>
                <a:cs typeface="Calibri"/>
                <a:sym typeface="Calibri"/>
              </a:rPr>
              <a:t>RED BOX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a:t>
            </a:r>
            <a:r>
              <a:rPr b="0" i="0" lang="en-US" sz="1800" u="none" cap="none" strike="noStrike">
                <a:solidFill>
                  <a:srgbClr val="FF0000"/>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p:txBody>
      </p:sp>
      <p:sp>
        <p:nvSpPr>
          <p:cNvPr id="461" name="Google Shape;461;p20"/>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pic>
        <p:nvPicPr>
          <p:cNvPr id="462" name="Google Shape;462;p20"/>
          <p:cNvPicPr preferRelativeResize="0"/>
          <p:nvPr/>
        </p:nvPicPr>
        <p:blipFill rotWithShape="1">
          <a:blip r:embed="rId4">
            <a:alphaModFix/>
          </a:blip>
          <a:srcRect b="0" l="0" r="0" t="0"/>
          <a:stretch/>
        </p:blipFill>
        <p:spPr>
          <a:xfrm>
            <a:off x="10672432" y="5597249"/>
            <a:ext cx="1151457" cy="1230843"/>
          </a:xfrm>
          <a:prstGeom prst="rect">
            <a:avLst/>
          </a:prstGeom>
          <a:noFill/>
          <a:ln>
            <a:noFill/>
          </a:ln>
        </p:spPr>
      </p:pic>
      <p:sp>
        <p:nvSpPr>
          <p:cNvPr id="463" name="Google Shape;463;p20"/>
          <p:cNvSpPr txBox="1"/>
          <p:nvPr/>
        </p:nvSpPr>
        <p:spPr>
          <a:xfrm>
            <a:off x="188976" y="3495599"/>
            <a:ext cx="3944874"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is developed by many engineers specializing in Smart Contract</a:t>
            </a:r>
            <a:endParaRPr b="0" i="0" sz="1800" u="none" cap="none" strike="noStrike">
              <a:solidFill>
                <a:schemeClr val="lt1"/>
              </a:solidFill>
              <a:latin typeface="Calibri"/>
              <a:ea typeface="Calibri"/>
              <a:cs typeface="Calibri"/>
              <a:sym typeface="Calibri"/>
            </a:endParaRPr>
          </a:p>
        </p:txBody>
      </p:sp>
      <p:sp>
        <p:nvSpPr>
          <p:cNvPr id="464" name="Google Shape;464;p20"/>
          <p:cNvSpPr txBox="1"/>
          <p:nvPr/>
        </p:nvSpPr>
        <p:spPr>
          <a:xfrm>
            <a:off x="8851528" y="3420942"/>
            <a:ext cx="29769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There are many people in many countries following the project because of the potentiality of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
        <p:nvSpPr>
          <p:cNvPr id="465" name="Google Shape;465;p20"/>
          <p:cNvSpPr txBox="1"/>
          <p:nvPr/>
        </p:nvSpPr>
        <p:spPr>
          <a:xfrm>
            <a:off x="4829109" y="3170330"/>
            <a:ext cx="3327300" cy="1477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Allow technology teams to raise fund to develop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open ecosystem and create new ecosystems specifically for the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community</a:t>
            </a:r>
            <a:endParaRPr b="0" i="0" sz="1800" u="none" cap="none" strike="noStrike">
              <a:solidFill>
                <a:schemeClr val="lt1"/>
              </a:solidFill>
              <a:latin typeface="Calibri"/>
              <a:ea typeface="Calibri"/>
              <a:cs typeface="Calibri"/>
              <a:sym typeface="Calibri"/>
            </a:endParaRPr>
          </a:p>
        </p:txBody>
      </p:sp>
      <p:sp>
        <p:nvSpPr>
          <p:cNvPr id="466" name="Google Shape;466;p20"/>
          <p:cNvSpPr/>
          <p:nvPr/>
        </p:nvSpPr>
        <p:spPr>
          <a:xfrm>
            <a:off x="855965" y="2011766"/>
            <a:ext cx="1210231" cy="1210231"/>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7" name="Google Shape;467;p20"/>
          <p:cNvSpPr/>
          <p:nvPr/>
        </p:nvSpPr>
        <p:spPr>
          <a:xfrm>
            <a:off x="5689601" y="4933041"/>
            <a:ext cx="1210200" cy="121020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8" name="Google Shape;468;p20"/>
          <p:cNvSpPr/>
          <p:nvPr/>
        </p:nvSpPr>
        <p:spPr>
          <a:xfrm>
            <a:off x="9904364" y="2014954"/>
            <a:ext cx="1210231" cy="1210231"/>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69" name="Google Shape;469;p20"/>
          <p:cNvSpPr txBox="1"/>
          <p:nvPr/>
        </p:nvSpPr>
        <p:spPr>
          <a:xfrm>
            <a:off x="1134709" y="2293716"/>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p:txBody>
      </p:sp>
      <p:sp>
        <p:nvSpPr>
          <p:cNvPr id="470" name="Google Shape;470;p20"/>
          <p:cNvSpPr txBox="1"/>
          <p:nvPr/>
        </p:nvSpPr>
        <p:spPr>
          <a:xfrm>
            <a:off x="5968295" y="5215041"/>
            <a:ext cx="6528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p:txBody>
      </p:sp>
      <p:sp>
        <p:nvSpPr>
          <p:cNvPr id="471" name="Google Shape;471;p20"/>
          <p:cNvSpPr txBox="1"/>
          <p:nvPr/>
        </p:nvSpPr>
        <p:spPr>
          <a:xfrm>
            <a:off x="10183108" y="2296904"/>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p:txBody>
      </p:sp>
      <p:sp>
        <p:nvSpPr>
          <p:cNvPr id="472" name="Google Shape;472;p20"/>
          <p:cNvSpPr/>
          <p:nvPr/>
        </p:nvSpPr>
        <p:spPr>
          <a:xfrm>
            <a:off x="730992" y="1871282"/>
            <a:ext cx="1468998" cy="1468998"/>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3" name="Google Shape;473;p20"/>
          <p:cNvSpPr/>
          <p:nvPr/>
        </p:nvSpPr>
        <p:spPr>
          <a:xfrm>
            <a:off x="5560142" y="4803607"/>
            <a:ext cx="1469100" cy="1469100"/>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4" name="Google Shape;474;p20"/>
          <p:cNvSpPr/>
          <p:nvPr/>
        </p:nvSpPr>
        <p:spPr>
          <a:xfrm>
            <a:off x="9774980" y="1885570"/>
            <a:ext cx="1468998" cy="1468998"/>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5" name="Google Shape;475;p20"/>
          <p:cNvSpPr/>
          <p:nvPr/>
        </p:nvSpPr>
        <p:spPr>
          <a:xfrm>
            <a:off x="3802780" y="1336867"/>
            <a:ext cx="5322170" cy="654254"/>
          </a:xfrm>
          <a:prstGeom prst="roundRect">
            <a:avLst>
              <a:gd fmla="val 16667"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76" name="Google Shape;476;p20"/>
          <p:cNvSpPr txBox="1"/>
          <p:nvPr/>
        </p:nvSpPr>
        <p:spPr>
          <a:xfrm>
            <a:off x="3746958" y="1456844"/>
            <a:ext cx="615740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chemeClr val="lt1"/>
                </a:solidFill>
                <a:latin typeface="Calibri"/>
                <a:ea typeface="Calibri"/>
                <a:cs typeface="Calibri"/>
                <a:sym typeface="Calibri"/>
              </a:rPr>
              <a:t>RED BOX</a:t>
            </a:r>
            <a:endParaRPr b="0" i="0" sz="1400" u="none" cap="none" strike="noStrike">
              <a:solidFill>
                <a:srgbClr val="000000"/>
              </a:solidFill>
              <a:latin typeface="Arial"/>
              <a:ea typeface="Arial"/>
              <a:cs typeface="Arial"/>
              <a:sym typeface="Arial"/>
            </a:endParaRPr>
          </a:p>
        </p:txBody>
      </p:sp>
      <p:grpSp>
        <p:nvGrpSpPr>
          <p:cNvPr id="477" name="Google Shape;477;p20"/>
          <p:cNvGrpSpPr/>
          <p:nvPr/>
        </p:nvGrpSpPr>
        <p:grpSpPr>
          <a:xfrm>
            <a:off x="-506876" y="3130345"/>
            <a:ext cx="12603186" cy="1557300"/>
            <a:chOff x="-506876" y="3130345"/>
            <a:chExt cx="12603186" cy="1557300"/>
          </a:xfrm>
        </p:grpSpPr>
        <p:cxnSp>
          <p:nvCxnSpPr>
            <p:cNvPr id="478" name="Google Shape;478;p20"/>
            <p:cNvCxnSpPr/>
            <p:nvPr/>
          </p:nvCxnSpPr>
          <p:spPr>
            <a:xfrm rot="10800000">
              <a:off x="5052610" y="3130345"/>
              <a:ext cx="7043700" cy="1557300"/>
            </a:xfrm>
            <a:prstGeom prst="bentConnector3">
              <a:avLst>
                <a:gd fmla="val 50000" name="adj1"/>
              </a:avLst>
            </a:prstGeom>
            <a:noFill/>
            <a:ln cap="flat" cmpd="sng" w="22225">
              <a:solidFill>
                <a:srgbClr val="C1272D"/>
              </a:solidFill>
              <a:prstDash val="solid"/>
              <a:miter lim="800000"/>
              <a:headEnd len="sm" w="sm" type="none"/>
              <a:tailEnd len="sm" w="sm" type="none"/>
            </a:ln>
          </p:spPr>
        </p:cxnSp>
        <p:cxnSp>
          <p:nvCxnSpPr>
            <p:cNvPr id="479" name="Google Shape;479;p20"/>
            <p:cNvCxnSpPr/>
            <p:nvPr/>
          </p:nvCxnSpPr>
          <p:spPr>
            <a:xfrm flipH="1">
              <a:off x="3547750" y="3130525"/>
              <a:ext cx="1548900" cy="1395300"/>
            </a:xfrm>
            <a:prstGeom prst="bentConnector3">
              <a:avLst>
                <a:gd fmla="val 50000" name="adj1"/>
              </a:avLst>
            </a:prstGeom>
            <a:noFill/>
            <a:ln cap="flat" cmpd="sng" w="22225">
              <a:solidFill>
                <a:srgbClr val="C1272D"/>
              </a:solidFill>
              <a:prstDash val="solid"/>
              <a:miter lim="800000"/>
              <a:headEnd len="sm" w="sm" type="none"/>
              <a:tailEnd len="sm" w="sm" type="none"/>
            </a:ln>
          </p:spPr>
        </p:cxnSp>
        <p:cxnSp>
          <p:nvCxnSpPr>
            <p:cNvPr id="480" name="Google Shape;480;p20"/>
            <p:cNvCxnSpPr/>
            <p:nvPr/>
          </p:nvCxnSpPr>
          <p:spPr>
            <a:xfrm rot="10800000">
              <a:off x="-506876" y="4530483"/>
              <a:ext cx="4158600" cy="0"/>
            </a:xfrm>
            <a:prstGeom prst="straightConnector1">
              <a:avLst/>
            </a:prstGeom>
            <a:noFill/>
            <a:ln cap="flat" cmpd="sng" w="22225">
              <a:solidFill>
                <a:srgbClr val="C1272D"/>
              </a:solidFill>
              <a:prstDash val="solid"/>
              <a:miter lim="800000"/>
              <a:headEnd len="sm" w="sm" type="none"/>
              <a:tailEnd len="sm" w="sm" type="none"/>
            </a:ln>
          </p:spPr>
        </p:cxn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sp>
        <p:nvSpPr>
          <p:cNvPr id="485" name="Google Shape;485;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t/>
            </a:r>
            <a:endParaRPr/>
          </a:p>
        </p:txBody>
      </p:sp>
      <p:sp>
        <p:nvSpPr>
          <p:cNvPr id="486" name="Google Shape;486;p2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p>
            <a:pPr indent="-50800" lvl="0" marL="228600" rtl="0" algn="l">
              <a:lnSpc>
                <a:spcPct val="90000"/>
              </a:lnSpc>
              <a:spcBef>
                <a:spcPts val="0"/>
              </a:spcBef>
              <a:spcAft>
                <a:spcPts val="0"/>
              </a:spcAft>
              <a:buClr>
                <a:schemeClr val="dk1"/>
              </a:buClr>
              <a:buSzPts val="2800"/>
              <a:buNone/>
            </a:pPr>
            <a:r>
              <a:t/>
            </a:r>
            <a:endParaRPr/>
          </a:p>
        </p:txBody>
      </p:sp>
      <p:pic>
        <p:nvPicPr>
          <p:cNvPr id="487" name="Google Shape;487;p21"/>
          <p:cNvPicPr preferRelativeResize="0"/>
          <p:nvPr/>
        </p:nvPicPr>
        <p:blipFill rotWithShape="1">
          <a:blip r:embed="rId3">
            <a:alphaModFix/>
          </a:blip>
          <a:srcRect b="0" l="0" r="0" t="0"/>
          <a:stretch/>
        </p:blipFill>
        <p:spPr>
          <a:xfrm>
            <a:off x="-80174" y="365124"/>
            <a:ext cx="12352351" cy="6948197"/>
          </a:xfrm>
          <a:prstGeom prst="rect">
            <a:avLst/>
          </a:prstGeom>
          <a:noFill/>
          <a:ln>
            <a:noFill/>
          </a:ln>
        </p:spPr>
      </p:pic>
      <p:sp>
        <p:nvSpPr>
          <p:cNvPr id="488" name="Google Shape;488;p21"/>
          <p:cNvSpPr txBox="1"/>
          <p:nvPr/>
        </p:nvSpPr>
        <p:spPr>
          <a:xfrm>
            <a:off x="2987152" y="487967"/>
            <a:ext cx="5907900" cy="646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rgbClr val="C00000"/>
                </a:solidFill>
                <a:latin typeface="Calibri"/>
                <a:ea typeface="Calibri"/>
                <a:cs typeface="Calibri"/>
                <a:sym typeface="Calibri"/>
              </a:rPr>
              <a:t>RED BOX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a:t>
            </a:r>
            <a:r>
              <a:rPr b="0" i="0" lang="en-US" sz="1800" u="none" cap="none" strike="noStrike">
                <a:solidFill>
                  <a:srgbClr val="FF0000"/>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p:txBody>
      </p:sp>
      <p:sp>
        <p:nvSpPr>
          <p:cNvPr id="489" name="Google Shape;489;p21"/>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pic>
        <p:nvPicPr>
          <p:cNvPr id="490" name="Google Shape;490;p21"/>
          <p:cNvPicPr preferRelativeResize="0"/>
          <p:nvPr/>
        </p:nvPicPr>
        <p:blipFill rotWithShape="1">
          <a:blip r:embed="rId4">
            <a:alphaModFix/>
          </a:blip>
          <a:srcRect b="0" l="0" r="0" t="0"/>
          <a:stretch/>
        </p:blipFill>
        <p:spPr>
          <a:xfrm>
            <a:off x="10672432" y="5597249"/>
            <a:ext cx="1151457" cy="1230843"/>
          </a:xfrm>
          <a:prstGeom prst="rect">
            <a:avLst/>
          </a:prstGeom>
          <a:noFill/>
          <a:ln>
            <a:noFill/>
          </a:ln>
        </p:spPr>
      </p:pic>
      <p:sp>
        <p:nvSpPr>
          <p:cNvPr id="491" name="Google Shape;491;p21"/>
          <p:cNvSpPr txBox="1"/>
          <p:nvPr/>
        </p:nvSpPr>
        <p:spPr>
          <a:xfrm>
            <a:off x="3291274" y="3216500"/>
            <a:ext cx="3993000" cy="1569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the growth in the number of ecosystems, the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meets most of the community's concerns such as ecosystems: Sbobet loading port, BO trading platform, inter-exchange tool trade, etc.</a:t>
            </a:r>
            <a:endParaRPr b="0" i="0" sz="1800" u="none" cap="none" strike="noStrike">
              <a:solidFill>
                <a:schemeClr val="lt1"/>
              </a:solidFill>
              <a:latin typeface="Calibri"/>
              <a:ea typeface="Calibri"/>
              <a:cs typeface="Calibri"/>
              <a:sym typeface="Calibri"/>
            </a:endParaRPr>
          </a:p>
        </p:txBody>
      </p:sp>
      <p:sp>
        <p:nvSpPr>
          <p:cNvPr id="492" name="Google Shape;492;p21"/>
          <p:cNvSpPr txBox="1"/>
          <p:nvPr/>
        </p:nvSpPr>
        <p:spPr>
          <a:xfrm>
            <a:off x="184964" y="3432559"/>
            <a:ext cx="2975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's development, creating a supply of tokens before running the ecosystem is essential to balance the market.</a:t>
            </a:r>
            <a:endParaRPr b="0" i="0" sz="1800" u="none" cap="none" strike="noStrike">
              <a:solidFill>
                <a:schemeClr val="lt1"/>
              </a:solidFill>
              <a:latin typeface="Calibri"/>
              <a:ea typeface="Calibri"/>
              <a:cs typeface="Calibri"/>
              <a:sym typeface="Calibri"/>
            </a:endParaRPr>
          </a:p>
        </p:txBody>
      </p:sp>
      <p:sp>
        <p:nvSpPr>
          <p:cNvPr id="493" name="Google Shape;493;p21"/>
          <p:cNvSpPr txBox="1"/>
          <p:nvPr/>
        </p:nvSpPr>
        <p:spPr>
          <a:xfrm>
            <a:off x="8332525" y="3502865"/>
            <a:ext cx="36756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During ITO,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is able to officially operate at least 2 ecosystems with the aim of proving the outstanding growth of RBD, this is something no project has ever done.</a:t>
            </a:r>
            <a:endParaRPr b="0" i="0" sz="1800" u="none" cap="none" strike="noStrike">
              <a:solidFill>
                <a:schemeClr val="lt1"/>
              </a:solidFill>
              <a:latin typeface="Calibri"/>
              <a:ea typeface="Calibri"/>
              <a:cs typeface="Calibri"/>
              <a:sym typeface="Calibri"/>
            </a:endParaRPr>
          </a:p>
        </p:txBody>
      </p:sp>
      <p:cxnSp>
        <p:nvCxnSpPr>
          <p:cNvPr id="494" name="Google Shape;494;p21"/>
          <p:cNvCxnSpPr/>
          <p:nvPr/>
        </p:nvCxnSpPr>
        <p:spPr>
          <a:xfrm>
            <a:off x="-781053" y="3202451"/>
            <a:ext cx="8183400" cy="2056500"/>
          </a:xfrm>
          <a:prstGeom prst="bentConnector3">
            <a:avLst>
              <a:gd fmla="val 45961" name="adj1"/>
            </a:avLst>
          </a:prstGeom>
          <a:noFill/>
          <a:ln cap="flat" cmpd="sng" w="22225">
            <a:solidFill>
              <a:srgbClr val="C1272D"/>
            </a:solidFill>
            <a:prstDash val="solid"/>
            <a:miter lim="800000"/>
            <a:headEnd len="sm" w="sm" type="none"/>
            <a:tailEnd len="sm" w="sm" type="none"/>
          </a:ln>
        </p:spPr>
      </p:cxnSp>
      <p:cxnSp>
        <p:nvCxnSpPr>
          <p:cNvPr id="495" name="Google Shape;495;p21"/>
          <p:cNvCxnSpPr/>
          <p:nvPr/>
        </p:nvCxnSpPr>
        <p:spPr>
          <a:xfrm rot="-5400000">
            <a:off x="7250600" y="3558100"/>
            <a:ext cx="1876200" cy="1596300"/>
          </a:xfrm>
          <a:prstGeom prst="bentConnector3">
            <a:avLst>
              <a:gd fmla="val 100625" name="adj1"/>
            </a:avLst>
          </a:prstGeom>
          <a:noFill/>
          <a:ln cap="flat" cmpd="sng" w="22225">
            <a:solidFill>
              <a:srgbClr val="C1272D"/>
            </a:solidFill>
            <a:prstDash val="solid"/>
            <a:miter lim="800000"/>
            <a:headEnd len="sm" w="sm" type="none"/>
            <a:tailEnd len="sm" w="sm" type="none"/>
          </a:ln>
        </p:spPr>
      </p:cxnSp>
      <p:cxnSp>
        <p:nvCxnSpPr>
          <p:cNvPr id="496" name="Google Shape;496;p21"/>
          <p:cNvCxnSpPr/>
          <p:nvPr/>
        </p:nvCxnSpPr>
        <p:spPr>
          <a:xfrm>
            <a:off x="8781596" y="3410487"/>
            <a:ext cx="4709159" cy="0"/>
          </a:xfrm>
          <a:prstGeom prst="straightConnector1">
            <a:avLst/>
          </a:prstGeom>
          <a:noFill/>
          <a:ln cap="flat" cmpd="sng" w="22225">
            <a:solidFill>
              <a:srgbClr val="C1272D"/>
            </a:solidFill>
            <a:prstDash val="solid"/>
            <a:miter lim="800000"/>
            <a:headEnd len="sm" w="sm" type="none"/>
            <a:tailEnd len="sm" w="sm" type="none"/>
          </a:ln>
        </p:spPr>
      </p:cxnSp>
      <p:sp>
        <p:nvSpPr>
          <p:cNvPr id="497" name="Google Shape;497;p21"/>
          <p:cNvSpPr/>
          <p:nvPr/>
        </p:nvSpPr>
        <p:spPr>
          <a:xfrm>
            <a:off x="970793" y="1761921"/>
            <a:ext cx="1203900" cy="1203900"/>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498" name="Google Shape;498;p21"/>
          <p:cNvSpPr txBox="1"/>
          <p:nvPr/>
        </p:nvSpPr>
        <p:spPr>
          <a:xfrm>
            <a:off x="1246354" y="2040776"/>
            <a:ext cx="652800" cy="6462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p:txBody>
      </p:sp>
      <p:sp>
        <p:nvSpPr>
          <p:cNvPr id="499" name="Google Shape;499;p21"/>
          <p:cNvSpPr/>
          <p:nvPr/>
        </p:nvSpPr>
        <p:spPr>
          <a:xfrm>
            <a:off x="838201" y="1629329"/>
            <a:ext cx="1469100" cy="1469100"/>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00" name="Google Shape;500;p21"/>
          <p:cNvGrpSpPr/>
          <p:nvPr/>
        </p:nvGrpSpPr>
        <p:grpSpPr>
          <a:xfrm>
            <a:off x="4807925" y="5478184"/>
            <a:ext cx="1468998" cy="1468998"/>
            <a:chOff x="4649034" y="3516610"/>
            <a:chExt cx="1468998" cy="1468998"/>
          </a:xfrm>
        </p:grpSpPr>
        <p:sp>
          <p:nvSpPr>
            <p:cNvPr id="501" name="Google Shape;501;p21"/>
            <p:cNvSpPr/>
            <p:nvPr/>
          </p:nvSpPr>
          <p:spPr>
            <a:xfrm>
              <a:off x="4781551" y="3649127"/>
              <a:ext cx="1203964" cy="1203964"/>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2" name="Google Shape;502;p21"/>
            <p:cNvSpPr txBox="1"/>
            <p:nvPr/>
          </p:nvSpPr>
          <p:spPr>
            <a:xfrm>
              <a:off x="5057162" y="3927944"/>
              <a:ext cx="65274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05</a:t>
              </a:r>
              <a:endParaRPr b="0" i="0" sz="1400" u="none" cap="none" strike="noStrike">
                <a:solidFill>
                  <a:srgbClr val="000000"/>
                </a:solidFill>
                <a:latin typeface="Arial"/>
                <a:ea typeface="Arial"/>
                <a:cs typeface="Arial"/>
                <a:sym typeface="Arial"/>
              </a:endParaRPr>
            </a:p>
          </p:txBody>
        </p:sp>
        <p:sp>
          <p:nvSpPr>
            <p:cNvPr id="503" name="Google Shape;503;p21"/>
            <p:cNvSpPr/>
            <p:nvPr/>
          </p:nvSpPr>
          <p:spPr>
            <a:xfrm>
              <a:off x="4649034" y="3516610"/>
              <a:ext cx="1468998" cy="1468998"/>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504" name="Google Shape;504;p21"/>
          <p:cNvGrpSpPr/>
          <p:nvPr/>
        </p:nvGrpSpPr>
        <p:grpSpPr>
          <a:xfrm>
            <a:off x="9645808" y="1629329"/>
            <a:ext cx="1468998" cy="1468998"/>
            <a:chOff x="9060473" y="2180129"/>
            <a:chExt cx="1468998" cy="1468998"/>
          </a:xfrm>
        </p:grpSpPr>
        <p:sp>
          <p:nvSpPr>
            <p:cNvPr id="505" name="Google Shape;505;p21"/>
            <p:cNvSpPr/>
            <p:nvPr/>
          </p:nvSpPr>
          <p:spPr>
            <a:xfrm>
              <a:off x="9192990" y="2312646"/>
              <a:ext cx="1203964" cy="1203964"/>
            </a:xfrm>
            <a:prstGeom prst="ellipse">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6" name="Google Shape;506;p21"/>
            <p:cNvSpPr txBox="1"/>
            <p:nvPr/>
          </p:nvSpPr>
          <p:spPr>
            <a:xfrm>
              <a:off x="9468601" y="2591463"/>
              <a:ext cx="652743"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06</a:t>
              </a:r>
              <a:endParaRPr b="0" i="0" sz="1400" u="none" cap="none" strike="noStrike">
                <a:solidFill>
                  <a:srgbClr val="000000"/>
                </a:solidFill>
                <a:latin typeface="Arial"/>
                <a:ea typeface="Arial"/>
                <a:cs typeface="Arial"/>
                <a:sym typeface="Arial"/>
              </a:endParaRPr>
            </a:p>
          </p:txBody>
        </p:sp>
        <p:sp>
          <p:nvSpPr>
            <p:cNvPr id="507" name="Google Shape;507;p21"/>
            <p:cNvSpPr/>
            <p:nvPr/>
          </p:nvSpPr>
          <p:spPr>
            <a:xfrm>
              <a:off x="9060473" y="2180129"/>
              <a:ext cx="1468998" cy="1468998"/>
            </a:xfrm>
            <a:prstGeom prst="ellipse">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08" name="Google Shape;508;p21"/>
          <p:cNvSpPr/>
          <p:nvPr/>
        </p:nvSpPr>
        <p:spPr>
          <a:xfrm>
            <a:off x="3622334" y="1336867"/>
            <a:ext cx="5465044" cy="654254"/>
          </a:xfrm>
          <a:prstGeom prst="roundRect">
            <a:avLst>
              <a:gd fmla="val 16667"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09" name="Google Shape;509;p21"/>
          <p:cNvSpPr txBox="1"/>
          <p:nvPr/>
        </p:nvSpPr>
        <p:spPr>
          <a:xfrm>
            <a:off x="3622334" y="1434720"/>
            <a:ext cx="546504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chemeClr val="lt1"/>
                </a:solidFill>
                <a:latin typeface="Calibri"/>
                <a:ea typeface="Calibri"/>
                <a:cs typeface="Calibri"/>
                <a:sym typeface="Calibri"/>
              </a:rPr>
              <a:t>RED BOX</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pic>
        <p:nvPicPr>
          <p:cNvPr id="514" name="Google Shape;514;p22"/>
          <p:cNvPicPr preferRelativeResize="0"/>
          <p:nvPr/>
        </p:nvPicPr>
        <p:blipFill rotWithShape="1">
          <a:blip r:embed="rId3">
            <a:alphaModFix/>
          </a:blip>
          <a:srcRect b="0" l="0" r="0" t="0"/>
          <a:stretch/>
        </p:blipFill>
        <p:spPr>
          <a:xfrm>
            <a:off x="-80175" y="0"/>
            <a:ext cx="12352350" cy="6948196"/>
          </a:xfrm>
          <a:prstGeom prst="rect">
            <a:avLst/>
          </a:prstGeom>
          <a:noFill/>
          <a:ln>
            <a:noFill/>
          </a:ln>
        </p:spPr>
      </p:pic>
      <p:sp>
        <p:nvSpPr>
          <p:cNvPr id="515" name="Google Shape;515;p22"/>
          <p:cNvSpPr txBox="1"/>
          <p:nvPr/>
        </p:nvSpPr>
        <p:spPr>
          <a:xfrm>
            <a:off x="2998977" y="227842"/>
            <a:ext cx="59079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rgbClr val="C00000"/>
                </a:solidFill>
                <a:latin typeface="Calibri"/>
                <a:ea typeface="Calibri"/>
                <a:cs typeface="Calibri"/>
                <a:sym typeface="Calibri"/>
              </a:rPr>
              <a:t>RED BOX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a:t>
            </a:r>
            <a:r>
              <a:rPr b="0" i="0" lang="en-US" sz="1800" u="none" cap="none" strike="noStrike">
                <a:solidFill>
                  <a:srgbClr val="FF0000"/>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p:txBody>
      </p:sp>
      <p:sp>
        <p:nvSpPr>
          <p:cNvPr id="516" name="Google Shape;516;p22"/>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pic>
        <p:nvPicPr>
          <p:cNvPr id="517" name="Google Shape;517;p22"/>
          <p:cNvPicPr preferRelativeResize="0"/>
          <p:nvPr/>
        </p:nvPicPr>
        <p:blipFill rotWithShape="1">
          <a:blip r:embed="rId4">
            <a:alphaModFix/>
          </a:blip>
          <a:srcRect b="0" l="0" r="0" t="0"/>
          <a:stretch/>
        </p:blipFill>
        <p:spPr>
          <a:xfrm>
            <a:off x="10672432" y="5597249"/>
            <a:ext cx="1151457" cy="1230843"/>
          </a:xfrm>
          <a:prstGeom prst="rect">
            <a:avLst/>
          </a:prstGeom>
          <a:noFill/>
          <a:ln>
            <a:noFill/>
          </a:ln>
        </p:spPr>
      </p:pic>
      <p:sp>
        <p:nvSpPr>
          <p:cNvPr id="518" name="Google Shape;518;p22"/>
          <p:cNvSpPr txBox="1"/>
          <p:nvPr/>
        </p:nvSpPr>
        <p:spPr>
          <a:xfrm>
            <a:off x="4679715" y="3066666"/>
            <a:ext cx="252694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RBD, the gaming community can create a playground by themselves </a:t>
            </a:r>
            <a:endParaRPr b="0" i="0" sz="1400" u="none" cap="none" strike="noStrike">
              <a:solidFill>
                <a:srgbClr val="000000"/>
              </a:solidFill>
              <a:latin typeface="Arial"/>
              <a:ea typeface="Arial"/>
              <a:cs typeface="Arial"/>
              <a:sym typeface="Arial"/>
            </a:endParaRPr>
          </a:p>
        </p:txBody>
      </p:sp>
      <p:sp>
        <p:nvSpPr>
          <p:cNvPr id="519" name="Google Shape;519;p22"/>
          <p:cNvSpPr txBox="1"/>
          <p:nvPr/>
        </p:nvSpPr>
        <p:spPr>
          <a:xfrm>
            <a:off x="8041656" y="2777161"/>
            <a:ext cx="3012559" cy="286232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 Q2-2020, RBD will be on at least two international exchanges which creates opportunities for RBD transactions and extremely expanding. That means, investors will be able to get profits more than 5 or 10 times compare to their initial investment.</a:t>
            </a:r>
            <a:endParaRPr b="0" i="0" sz="1400" u="none" cap="none" strike="noStrike">
              <a:solidFill>
                <a:srgbClr val="000000"/>
              </a:solidFill>
              <a:latin typeface="Arial"/>
              <a:ea typeface="Arial"/>
              <a:cs typeface="Arial"/>
              <a:sym typeface="Arial"/>
            </a:endParaRPr>
          </a:p>
        </p:txBody>
      </p:sp>
      <p:grpSp>
        <p:nvGrpSpPr>
          <p:cNvPr id="520" name="Google Shape;520;p22"/>
          <p:cNvGrpSpPr/>
          <p:nvPr/>
        </p:nvGrpSpPr>
        <p:grpSpPr>
          <a:xfrm>
            <a:off x="604981" y="1388953"/>
            <a:ext cx="5103561" cy="765330"/>
            <a:chOff x="604981" y="1503973"/>
            <a:chExt cx="5103561" cy="765330"/>
          </a:xfrm>
        </p:grpSpPr>
        <p:sp>
          <p:nvSpPr>
            <p:cNvPr id="521" name="Google Shape;521;p22"/>
            <p:cNvSpPr txBox="1"/>
            <p:nvPr/>
          </p:nvSpPr>
          <p:spPr>
            <a:xfrm>
              <a:off x="1494186" y="1761371"/>
              <a:ext cx="3814551"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a:t>
              </a:r>
              <a:r>
                <a:rPr b="0" i="0" lang="en-US" sz="1800" u="none" cap="none" strike="noStrike">
                  <a:solidFill>
                    <a:srgbClr val="FF0000"/>
                  </a:solidFill>
                  <a:latin typeface="Calibri"/>
                  <a:ea typeface="Calibri"/>
                  <a:cs typeface="Calibri"/>
                  <a:sym typeface="Calibri"/>
                </a:rPr>
                <a:t>RBD</a:t>
              </a:r>
              <a:endParaRPr b="1" i="0" sz="1800" u="none" cap="none" strike="noStrike">
                <a:solidFill>
                  <a:schemeClr val="lt1"/>
                </a:solidFill>
                <a:latin typeface="Calibri"/>
                <a:ea typeface="Calibri"/>
                <a:cs typeface="Calibri"/>
                <a:sym typeface="Calibri"/>
              </a:endParaRPr>
            </a:p>
          </p:txBody>
        </p:sp>
        <p:sp>
          <p:nvSpPr>
            <p:cNvPr id="522" name="Google Shape;522;p22"/>
            <p:cNvSpPr/>
            <p:nvPr/>
          </p:nvSpPr>
          <p:spPr>
            <a:xfrm>
              <a:off x="604981" y="1503973"/>
              <a:ext cx="765330" cy="765330"/>
            </a:xfrm>
            <a:prstGeom prst="rect">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3" name="Google Shape;523;p22"/>
            <p:cNvSpPr txBox="1"/>
            <p:nvPr/>
          </p:nvSpPr>
          <p:spPr>
            <a:xfrm>
              <a:off x="788713" y="1540941"/>
              <a:ext cx="4219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524" name="Google Shape;524;p22"/>
            <p:cNvCxnSpPr/>
            <p:nvPr/>
          </p:nvCxnSpPr>
          <p:spPr>
            <a:xfrm>
              <a:off x="999668" y="2269303"/>
              <a:ext cx="4444966" cy="0"/>
            </a:xfrm>
            <a:prstGeom prst="straightConnector1">
              <a:avLst/>
            </a:prstGeom>
            <a:noFill/>
            <a:ln cap="flat" cmpd="sng" w="15875">
              <a:solidFill>
                <a:srgbClr val="C00000"/>
              </a:solidFill>
              <a:prstDash val="solid"/>
              <a:miter lim="800000"/>
              <a:headEnd len="sm" w="sm" type="none"/>
              <a:tailEnd len="sm" w="sm" type="none"/>
            </a:ln>
          </p:spPr>
        </p:cxnSp>
        <p:sp>
          <p:nvSpPr>
            <p:cNvPr id="525" name="Google Shape;525;p22"/>
            <p:cNvSpPr/>
            <p:nvPr/>
          </p:nvSpPr>
          <p:spPr>
            <a:xfrm>
              <a:off x="5308737" y="1648691"/>
              <a:ext cx="316208" cy="620612"/>
            </a:xfrm>
            <a:prstGeom prst="parallelogram">
              <a:avLst>
                <a:gd fmla="val 47873"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6" name="Google Shape;526;p22"/>
            <p:cNvSpPr/>
            <p:nvPr/>
          </p:nvSpPr>
          <p:spPr>
            <a:xfrm>
              <a:off x="5484384" y="1648691"/>
              <a:ext cx="224158" cy="620612"/>
            </a:xfrm>
            <a:prstGeom prst="parallelogram">
              <a:avLst>
                <a:gd fmla="val 70920"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27" name="Google Shape;527;p22"/>
          <p:cNvSpPr/>
          <p:nvPr/>
        </p:nvSpPr>
        <p:spPr>
          <a:xfrm>
            <a:off x="688125" y="2574652"/>
            <a:ext cx="3244372" cy="3000917"/>
          </a:xfrm>
          <a:prstGeom prst="roundRect">
            <a:avLst>
              <a:gd fmla="val 7329"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8" name="Google Shape;528;p22"/>
          <p:cNvSpPr/>
          <p:nvPr/>
        </p:nvSpPr>
        <p:spPr>
          <a:xfrm>
            <a:off x="4323524" y="2574652"/>
            <a:ext cx="3244372" cy="3000917"/>
          </a:xfrm>
          <a:prstGeom prst="roundRect">
            <a:avLst>
              <a:gd fmla="val 7329"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29" name="Google Shape;529;p22"/>
          <p:cNvSpPr/>
          <p:nvPr/>
        </p:nvSpPr>
        <p:spPr>
          <a:xfrm>
            <a:off x="7945169" y="2572652"/>
            <a:ext cx="3244372" cy="3000917"/>
          </a:xfrm>
          <a:prstGeom prst="roundRect">
            <a:avLst>
              <a:gd fmla="val 7329"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0" name="Google Shape;530;p22"/>
          <p:cNvSpPr/>
          <p:nvPr/>
        </p:nvSpPr>
        <p:spPr>
          <a:xfrm>
            <a:off x="3754057" y="3527805"/>
            <a:ext cx="869569" cy="869569"/>
          </a:xfrm>
          <a:prstGeom prst="diamond">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31" name="Google Shape;531;p22"/>
          <p:cNvSpPr/>
          <p:nvPr/>
        </p:nvSpPr>
        <p:spPr>
          <a:xfrm>
            <a:off x="7283690" y="3498345"/>
            <a:ext cx="869569" cy="869569"/>
          </a:xfrm>
          <a:prstGeom prst="diamond">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descr="User network" id="532" name="Google Shape;532;p22"/>
          <p:cNvPicPr preferRelativeResize="0"/>
          <p:nvPr/>
        </p:nvPicPr>
        <p:blipFill rotWithShape="1">
          <a:blip r:embed="rId5">
            <a:alphaModFix/>
          </a:blip>
          <a:srcRect b="0" l="0" r="0" t="0"/>
          <a:stretch/>
        </p:blipFill>
        <p:spPr>
          <a:xfrm>
            <a:off x="3921519" y="3662033"/>
            <a:ext cx="542192" cy="542192"/>
          </a:xfrm>
          <a:prstGeom prst="rect">
            <a:avLst/>
          </a:prstGeom>
          <a:noFill/>
          <a:ln>
            <a:noFill/>
          </a:ln>
        </p:spPr>
      </p:pic>
      <p:pic>
        <p:nvPicPr>
          <p:cNvPr descr="Circular flowchart" id="533" name="Google Shape;533;p22"/>
          <p:cNvPicPr preferRelativeResize="0"/>
          <p:nvPr/>
        </p:nvPicPr>
        <p:blipFill rotWithShape="1">
          <a:blip r:embed="rId6">
            <a:alphaModFix/>
          </a:blip>
          <a:srcRect b="0" l="0" r="0" t="0"/>
          <a:stretch/>
        </p:blipFill>
        <p:spPr>
          <a:xfrm>
            <a:off x="7395291" y="3609946"/>
            <a:ext cx="646365" cy="646365"/>
          </a:xfrm>
          <a:prstGeom prst="rect">
            <a:avLst/>
          </a:prstGeom>
          <a:noFill/>
          <a:ln>
            <a:noFill/>
          </a:ln>
        </p:spPr>
      </p:pic>
      <p:sp>
        <p:nvSpPr>
          <p:cNvPr id="534" name="Google Shape;534;p22"/>
          <p:cNvSpPr/>
          <p:nvPr/>
        </p:nvSpPr>
        <p:spPr>
          <a:xfrm>
            <a:off x="787250" y="2640425"/>
            <a:ext cx="3159000" cy="2585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RBD is used to deposit to the Ibet Game page through the </a:t>
            </a:r>
            <a:br>
              <a:rPr b="0" i="0" lang="en-US" sz="1800" u="none" cap="none" strike="noStrike">
                <a:solidFill>
                  <a:schemeClr val="lt1"/>
                </a:solidFill>
                <a:latin typeface="Calibri"/>
                <a:ea typeface="Calibri"/>
                <a:cs typeface="Calibri"/>
                <a:sym typeface="Calibri"/>
              </a:rPr>
            </a:b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's portal ecosystem which helps owners buy points and participate in intellectual betting games, especially, the owner can exchange RBD into any currency when they win.</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pic>
        <p:nvPicPr>
          <p:cNvPr id="539" name="Google Shape;539;p23"/>
          <p:cNvPicPr preferRelativeResize="0"/>
          <p:nvPr/>
        </p:nvPicPr>
        <p:blipFill rotWithShape="1">
          <a:blip r:embed="rId3">
            <a:alphaModFix/>
          </a:blip>
          <a:srcRect b="0" l="0" r="0" t="0"/>
          <a:stretch/>
        </p:blipFill>
        <p:spPr>
          <a:xfrm>
            <a:off x="0" y="0"/>
            <a:ext cx="12352350" cy="6948196"/>
          </a:xfrm>
          <a:prstGeom prst="rect">
            <a:avLst/>
          </a:prstGeom>
          <a:noFill/>
          <a:ln>
            <a:noFill/>
          </a:ln>
        </p:spPr>
      </p:pic>
      <p:sp>
        <p:nvSpPr>
          <p:cNvPr id="540" name="Google Shape;540;p23"/>
          <p:cNvSpPr txBox="1"/>
          <p:nvPr/>
        </p:nvSpPr>
        <p:spPr>
          <a:xfrm>
            <a:off x="2998977" y="227842"/>
            <a:ext cx="5907956"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POTENTIALITY OF DEVELOPMENT OF </a:t>
            </a:r>
            <a:r>
              <a:rPr b="1" i="0" lang="en-US" sz="1800" u="none" cap="none" strike="noStrike">
                <a:solidFill>
                  <a:srgbClr val="C00000"/>
                </a:solidFill>
                <a:latin typeface="Calibri"/>
                <a:ea typeface="Calibri"/>
                <a:cs typeface="Calibri"/>
                <a:sym typeface="Calibri"/>
              </a:rPr>
              <a:t>RED BOX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a:t>
            </a:r>
            <a:r>
              <a:rPr b="0" i="0" lang="en-US" sz="1800" u="none" cap="none" strike="noStrike">
                <a:solidFill>
                  <a:srgbClr val="FF0000"/>
                </a:solidFill>
                <a:latin typeface="Calibri"/>
                <a:ea typeface="Calibri"/>
                <a:cs typeface="Calibri"/>
                <a:sym typeface="Calibri"/>
              </a:rPr>
              <a:t>RBD</a:t>
            </a:r>
            <a:endParaRPr b="0" i="0" sz="1400" u="none" cap="none" strike="noStrike">
              <a:solidFill>
                <a:srgbClr val="000000"/>
              </a:solidFill>
              <a:latin typeface="Arial"/>
              <a:ea typeface="Arial"/>
              <a:cs typeface="Arial"/>
              <a:sym typeface="Arial"/>
            </a:endParaRPr>
          </a:p>
        </p:txBody>
      </p:sp>
      <p:sp>
        <p:nvSpPr>
          <p:cNvPr id="541" name="Google Shape;541;p23"/>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4</a:t>
            </a:r>
            <a:endParaRPr b="0" i="0" sz="1400" u="none" cap="none" strike="noStrike">
              <a:solidFill>
                <a:srgbClr val="000000"/>
              </a:solidFill>
              <a:latin typeface="Arial"/>
              <a:ea typeface="Arial"/>
              <a:cs typeface="Arial"/>
              <a:sym typeface="Arial"/>
            </a:endParaRPr>
          </a:p>
        </p:txBody>
      </p:sp>
      <p:grpSp>
        <p:nvGrpSpPr>
          <p:cNvPr id="542" name="Google Shape;542;p23"/>
          <p:cNvGrpSpPr/>
          <p:nvPr/>
        </p:nvGrpSpPr>
        <p:grpSpPr>
          <a:xfrm>
            <a:off x="604981" y="1388953"/>
            <a:ext cx="5103561" cy="765330"/>
            <a:chOff x="604981" y="1503973"/>
            <a:chExt cx="5103561" cy="765330"/>
          </a:xfrm>
        </p:grpSpPr>
        <p:sp>
          <p:nvSpPr>
            <p:cNvPr id="543" name="Google Shape;543;p23"/>
            <p:cNvSpPr txBox="1"/>
            <p:nvPr/>
          </p:nvSpPr>
          <p:spPr>
            <a:xfrm>
              <a:off x="1494186" y="1761371"/>
              <a:ext cx="3814551" cy="369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Advantages of RBD</a:t>
              </a:r>
              <a:endParaRPr b="1" i="0" sz="1800" u="none" cap="none" strike="noStrike">
                <a:solidFill>
                  <a:schemeClr val="lt1"/>
                </a:solidFill>
                <a:latin typeface="Calibri"/>
                <a:ea typeface="Calibri"/>
                <a:cs typeface="Calibri"/>
                <a:sym typeface="Calibri"/>
              </a:endParaRPr>
            </a:p>
          </p:txBody>
        </p:sp>
        <p:sp>
          <p:nvSpPr>
            <p:cNvPr id="544" name="Google Shape;544;p23"/>
            <p:cNvSpPr/>
            <p:nvPr/>
          </p:nvSpPr>
          <p:spPr>
            <a:xfrm>
              <a:off x="604981" y="1503973"/>
              <a:ext cx="765330" cy="765330"/>
            </a:xfrm>
            <a:prstGeom prst="rect">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5" name="Google Shape;545;p23"/>
            <p:cNvSpPr txBox="1"/>
            <p:nvPr/>
          </p:nvSpPr>
          <p:spPr>
            <a:xfrm>
              <a:off x="788713" y="1540941"/>
              <a:ext cx="421910"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4000"/>
                <a:buFont typeface="Arial"/>
                <a:buNone/>
              </a:pPr>
              <a:r>
                <a:rPr b="1" i="0" lang="en-US" sz="4000" u="none" cap="none" strike="noStrike">
                  <a:solidFill>
                    <a:schemeClr val="lt1"/>
                  </a:solidFill>
                  <a:latin typeface="Calibri"/>
                  <a:ea typeface="Calibri"/>
                  <a:cs typeface="Calibri"/>
                  <a:sym typeface="Calibri"/>
                </a:rPr>
                <a:t>?</a:t>
              </a:r>
              <a:endParaRPr b="0" i="0" sz="1400" u="none" cap="none" strike="noStrike">
                <a:solidFill>
                  <a:srgbClr val="000000"/>
                </a:solidFill>
                <a:latin typeface="Arial"/>
                <a:ea typeface="Arial"/>
                <a:cs typeface="Arial"/>
                <a:sym typeface="Arial"/>
              </a:endParaRPr>
            </a:p>
          </p:txBody>
        </p:sp>
        <p:cxnSp>
          <p:nvCxnSpPr>
            <p:cNvPr id="546" name="Google Shape;546;p23"/>
            <p:cNvCxnSpPr/>
            <p:nvPr/>
          </p:nvCxnSpPr>
          <p:spPr>
            <a:xfrm>
              <a:off x="999668" y="2269303"/>
              <a:ext cx="4444966" cy="0"/>
            </a:xfrm>
            <a:prstGeom prst="straightConnector1">
              <a:avLst/>
            </a:prstGeom>
            <a:noFill/>
            <a:ln cap="flat" cmpd="sng" w="15875">
              <a:solidFill>
                <a:srgbClr val="C00000"/>
              </a:solidFill>
              <a:prstDash val="solid"/>
              <a:miter lim="800000"/>
              <a:headEnd len="sm" w="sm" type="none"/>
              <a:tailEnd len="sm" w="sm" type="none"/>
            </a:ln>
          </p:spPr>
        </p:cxnSp>
        <p:sp>
          <p:nvSpPr>
            <p:cNvPr id="547" name="Google Shape;547;p23"/>
            <p:cNvSpPr/>
            <p:nvPr/>
          </p:nvSpPr>
          <p:spPr>
            <a:xfrm>
              <a:off x="5308737" y="1648691"/>
              <a:ext cx="316208" cy="620612"/>
            </a:xfrm>
            <a:prstGeom prst="parallelogram">
              <a:avLst>
                <a:gd fmla="val 47873"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48" name="Google Shape;548;p23"/>
            <p:cNvSpPr/>
            <p:nvPr/>
          </p:nvSpPr>
          <p:spPr>
            <a:xfrm>
              <a:off x="5484384" y="1648691"/>
              <a:ext cx="224158" cy="620612"/>
            </a:xfrm>
            <a:prstGeom prst="parallelogram">
              <a:avLst>
                <a:gd fmla="val 70920" name="adj"/>
              </a:avLst>
            </a:prstGeom>
            <a:solidFill>
              <a:srgbClr val="C1272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549" name="Google Shape;549;p23"/>
          <p:cNvSpPr txBox="1"/>
          <p:nvPr/>
        </p:nvSpPr>
        <p:spPr>
          <a:xfrm>
            <a:off x="782449" y="2600106"/>
            <a:ext cx="4879404"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During this period, the RBD will be mainly used by the Trader for trading because of its good liquidity, guaranteed when directly traded on international exchanges,  the transaction fee of this currency on the exchange  is also extremely low.</a:t>
            </a:r>
            <a:endParaRPr b="0" i="0" sz="1800" u="none" cap="none" strike="noStrike">
              <a:solidFill>
                <a:schemeClr val="lt1"/>
              </a:solidFill>
              <a:latin typeface="Calibri"/>
              <a:ea typeface="Calibri"/>
              <a:cs typeface="Calibri"/>
              <a:sym typeface="Calibri"/>
            </a:endParaRPr>
          </a:p>
        </p:txBody>
      </p:sp>
      <p:sp>
        <p:nvSpPr>
          <p:cNvPr id="550" name="Google Shape;550;p23"/>
          <p:cNvSpPr txBox="1"/>
          <p:nvPr/>
        </p:nvSpPr>
        <p:spPr>
          <a:xfrm>
            <a:off x="6956105" y="2608138"/>
            <a:ext cx="4620130"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RBD will be used to purchase goods on e-commerce sites in Q4-2020 at 50% cheaper than traditional market. This will make more and more people want to own RBD and push its price higher than ever.</a:t>
            </a:r>
            <a:endParaRPr b="0" i="0" sz="1800" u="none" cap="none" strike="noStrike">
              <a:solidFill>
                <a:schemeClr val="lt1"/>
              </a:solidFill>
              <a:latin typeface="Calibri"/>
              <a:ea typeface="Calibri"/>
              <a:cs typeface="Calibri"/>
              <a:sym typeface="Calibri"/>
            </a:endParaRPr>
          </a:p>
        </p:txBody>
      </p:sp>
      <p:sp>
        <p:nvSpPr>
          <p:cNvPr id="551" name="Google Shape;551;p23"/>
          <p:cNvSpPr txBox="1"/>
          <p:nvPr/>
        </p:nvSpPr>
        <p:spPr>
          <a:xfrm>
            <a:off x="782449" y="5081325"/>
            <a:ext cx="4715858"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RBD is currently being considered as a currency with extremely high potential development because there are many communities that desire to own and use for development.</a:t>
            </a:r>
            <a:endParaRPr b="0" i="0" sz="1800" u="none" cap="none" strike="noStrike">
              <a:solidFill>
                <a:schemeClr val="lt1"/>
              </a:solidFill>
              <a:latin typeface="Calibri"/>
              <a:ea typeface="Calibri"/>
              <a:cs typeface="Calibri"/>
              <a:sym typeface="Calibri"/>
            </a:endParaRPr>
          </a:p>
        </p:txBody>
      </p:sp>
      <p:sp>
        <p:nvSpPr>
          <p:cNvPr id="552" name="Google Shape;552;p23"/>
          <p:cNvSpPr txBox="1"/>
          <p:nvPr/>
        </p:nvSpPr>
        <p:spPr>
          <a:xfrm>
            <a:off x="6764566" y="4942826"/>
            <a:ext cx="497221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Focusing on building ecosystems using RBD at the first stage is a prerequisite to demonstrate the practical value of this currency is an extremely smart strategy of the development team.</a:t>
            </a:r>
            <a:endParaRPr b="0" i="0" sz="1400" u="none" cap="none" strike="noStrike">
              <a:solidFill>
                <a:srgbClr val="000000"/>
              </a:solidFill>
              <a:latin typeface="Arial"/>
              <a:ea typeface="Arial"/>
              <a:cs typeface="Arial"/>
              <a:sym typeface="Arial"/>
            </a:endParaRPr>
          </a:p>
        </p:txBody>
      </p:sp>
      <p:cxnSp>
        <p:nvCxnSpPr>
          <p:cNvPr id="553" name="Google Shape;553;p23"/>
          <p:cNvCxnSpPr/>
          <p:nvPr/>
        </p:nvCxnSpPr>
        <p:spPr>
          <a:xfrm>
            <a:off x="6294805" y="3474098"/>
            <a:ext cx="0" cy="2042732"/>
          </a:xfrm>
          <a:prstGeom prst="straightConnector1">
            <a:avLst/>
          </a:prstGeom>
          <a:noFill/>
          <a:ln cap="flat" cmpd="sng" w="25400">
            <a:solidFill>
              <a:srgbClr val="C1272D"/>
            </a:solidFill>
            <a:prstDash val="solid"/>
            <a:miter lim="800000"/>
            <a:headEnd len="sm" w="sm" type="none"/>
            <a:tailEnd len="sm" w="sm" type="none"/>
          </a:ln>
        </p:spPr>
      </p:cxnSp>
      <p:sp>
        <p:nvSpPr>
          <p:cNvPr id="554" name="Google Shape;554;p23"/>
          <p:cNvSpPr/>
          <p:nvPr/>
        </p:nvSpPr>
        <p:spPr>
          <a:xfrm>
            <a:off x="6095999" y="3227522"/>
            <a:ext cx="402956" cy="402956"/>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5" name="Google Shape;555;p23"/>
          <p:cNvSpPr/>
          <p:nvPr/>
        </p:nvSpPr>
        <p:spPr>
          <a:xfrm>
            <a:off x="6080501" y="5278535"/>
            <a:ext cx="402956" cy="402956"/>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6" name="Google Shape;556;p23"/>
          <p:cNvSpPr/>
          <p:nvPr/>
        </p:nvSpPr>
        <p:spPr>
          <a:xfrm>
            <a:off x="6685740" y="2525312"/>
            <a:ext cx="5160860" cy="1887326"/>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7" name="Google Shape;557;p23"/>
          <p:cNvSpPr/>
          <p:nvPr/>
        </p:nvSpPr>
        <p:spPr>
          <a:xfrm>
            <a:off x="610404" y="2525312"/>
            <a:ext cx="5160860" cy="1887326"/>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8" name="Google Shape;558;p23"/>
          <p:cNvSpPr/>
          <p:nvPr/>
        </p:nvSpPr>
        <p:spPr>
          <a:xfrm>
            <a:off x="610404" y="4710573"/>
            <a:ext cx="5160860" cy="1887326"/>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59" name="Google Shape;559;p23"/>
          <p:cNvSpPr/>
          <p:nvPr/>
        </p:nvSpPr>
        <p:spPr>
          <a:xfrm>
            <a:off x="6670241" y="4710573"/>
            <a:ext cx="5160860" cy="1887326"/>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3" name="Shape 563"/>
        <p:cNvGrpSpPr/>
        <p:nvPr/>
      </p:nvGrpSpPr>
      <p:grpSpPr>
        <a:xfrm>
          <a:off x="0" y="0"/>
          <a:ext cx="0" cy="0"/>
          <a:chOff x="0" y="0"/>
          <a:chExt cx="0" cy="0"/>
        </a:xfrm>
      </p:grpSpPr>
      <p:pic>
        <p:nvPicPr>
          <p:cNvPr id="564" name="Google Shape;564;p2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565" name="Google Shape;565;p24"/>
          <p:cNvSpPr txBox="1"/>
          <p:nvPr/>
        </p:nvSpPr>
        <p:spPr>
          <a:xfrm>
            <a:off x="3386667" y="2782669"/>
            <a:ext cx="5509359"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0" i="0" lang="en-US" sz="3600" u="none" cap="none" strike="noStrike">
                <a:solidFill>
                  <a:schemeClr val="lt1"/>
                </a:solidFill>
                <a:latin typeface="Calibri"/>
                <a:ea typeface="Calibri"/>
                <a:cs typeface="Calibri"/>
                <a:sym typeface="Calibri"/>
              </a:rPr>
              <a:t>ITO ISSUEING SCHEDULE AND AGENCY POLICY</a:t>
            </a:r>
            <a:endParaRPr b="1" i="0" sz="3600" u="none" cap="none" strike="noStrike">
              <a:solidFill>
                <a:schemeClr val="lt1"/>
              </a:solidFill>
              <a:latin typeface="Arial"/>
              <a:ea typeface="Arial"/>
              <a:cs typeface="Arial"/>
              <a:sym typeface="Arial"/>
            </a:endParaRPr>
          </a:p>
        </p:txBody>
      </p:sp>
      <p:pic>
        <p:nvPicPr>
          <p:cNvPr id="566" name="Google Shape;566;p24"/>
          <p:cNvPicPr preferRelativeResize="0"/>
          <p:nvPr/>
        </p:nvPicPr>
        <p:blipFill rotWithShape="1">
          <a:blip r:embed="rId4">
            <a:alphaModFix/>
          </a:blip>
          <a:srcRect b="0" l="0" r="0" t="0"/>
          <a:stretch/>
        </p:blipFill>
        <p:spPr>
          <a:xfrm>
            <a:off x="10727517" y="5553181"/>
            <a:ext cx="1151457" cy="123084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1" name="Shape 571"/>
        <p:cNvGrpSpPr/>
        <p:nvPr/>
      </p:nvGrpSpPr>
      <p:grpSpPr>
        <a:xfrm>
          <a:off x="0" y="0"/>
          <a:ext cx="0" cy="0"/>
          <a:chOff x="0" y="0"/>
          <a:chExt cx="0" cy="0"/>
        </a:xfrm>
      </p:grpSpPr>
      <p:pic>
        <p:nvPicPr>
          <p:cNvPr id="572" name="Google Shape;572;p25"/>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573" name="Google Shape;573;p25"/>
          <p:cNvSpPr txBox="1"/>
          <p:nvPr/>
        </p:nvSpPr>
        <p:spPr>
          <a:xfrm>
            <a:off x="3059202"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sp>
        <p:nvSpPr>
          <p:cNvPr id="574" name="Google Shape;574;p25"/>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pic>
        <p:nvPicPr>
          <p:cNvPr id="575" name="Google Shape;575;p25"/>
          <p:cNvPicPr preferRelativeResize="0"/>
          <p:nvPr/>
        </p:nvPicPr>
        <p:blipFill rotWithShape="1">
          <a:blip r:embed="rId4">
            <a:alphaModFix/>
          </a:blip>
          <a:srcRect b="0" l="0" r="0" t="0"/>
          <a:stretch/>
        </p:blipFill>
        <p:spPr>
          <a:xfrm>
            <a:off x="10683449" y="5586232"/>
            <a:ext cx="1151457" cy="1230843"/>
          </a:xfrm>
          <a:prstGeom prst="rect">
            <a:avLst/>
          </a:prstGeom>
          <a:noFill/>
          <a:ln>
            <a:noFill/>
          </a:ln>
        </p:spPr>
      </p:pic>
      <p:sp>
        <p:nvSpPr>
          <p:cNvPr id="576" name="Google Shape;576;p25"/>
          <p:cNvSpPr txBox="1"/>
          <p:nvPr/>
        </p:nvSpPr>
        <p:spPr>
          <a:xfrm>
            <a:off x="7104983" y="4000393"/>
            <a:ext cx="4115790"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rgbClr val="C00000"/>
              </a:buClr>
              <a:buSzPts val="1800"/>
              <a:buFont typeface="Arial"/>
              <a:buChar char="•"/>
            </a:pP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will issue 150 million for sale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 round will open for 5 days</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Starting price: $ 0.0505</a:t>
            </a:r>
            <a:endParaRPr b="0" i="0" sz="1800" u="none" cap="none" strike="noStrike">
              <a:solidFill>
                <a:schemeClr val="lt1"/>
              </a:solidFill>
              <a:latin typeface="Calibri"/>
              <a:ea typeface="Calibri"/>
              <a:cs typeface="Calibri"/>
              <a:sym typeface="Calibri"/>
            </a:endParaRPr>
          </a:p>
        </p:txBody>
      </p:sp>
      <p:sp>
        <p:nvSpPr>
          <p:cNvPr id="577" name="Google Shape;577;p25"/>
          <p:cNvSpPr txBox="1"/>
          <p:nvPr/>
        </p:nvSpPr>
        <p:spPr>
          <a:xfrm>
            <a:off x="730011" y="2983195"/>
            <a:ext cx="5702555" cy="92333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a:t>
            </a:r>
            <a:r>
              <a:rPr b="1" i="0" lang="en-US" sz="1800" u="none" cap="none" strike="noStrike">
                <a:solidFill>
                  <a:schemeClr val="lt1"/>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will issue ITO in the first 3 months to make the community to believe in the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project and wish to own the first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coins.</a:t>
            </a:r>
            <a:endParaRPr b="0" i="0" sz="1800" u="none" cap="none" strike="noStrike">
              <a:solidFill>
                <a:schemeClr val="lt1"/>
              </a:solidFill>
              <a:latin typeface="Calibri"/>
              <a:ea typeface="Calibri"/>
              <a:cs typeface="Calibri"/>
              <a:sym typeface="Calibri"/>
            </a:endParaRPr>
          </a:p>
        </p:txBody>
      </p:sp>
      <p:pic>
        <p:nvPicPr>
          <p:cNvPr id="578" name="Google Shape;578;p25"/>
          <p:cNvPicPr preferRelativeResize="0"/>
          <p:nvPr/>
        </p:nvPicPr>
        <p:blipFill rotWithShape="1">
          <a:blip r:embed="rId5">
            <a:alphaModFix/>
          </a:blip>
          <a:srcRect b="0" l="0" r="0" t="0"/>
          <a:stretch/>
        </p:blipFill>
        <p:spPr>
          <a:xfrm>
            <a:off x="7732526" y="1378032"/>
            <a:ext cx="2405263" cy="2405263"/>
          </a:xfrm>
          <a:prstGeom prst="rect">
            <a:avLst/>
          </a:prstGeom>
          <a:noFill/>
          <a:ln>
            <a:noFill/>
          </a:ln>
        </p:spPr>
      </p:pic>
      <p:sp>
        <p:nvSpPr>
          <p:cNvPr id="579" name="Google Shape;579;p25"/>
          <p:cNvSpPr/>
          <p:nvPr/>
        </p:nvSpPr>
        <p:spPr>
          <a:xfrm>
            <a:off x="6888007" y="1211108"/>
            <a:ext cx="4549742" cy="3822690"/>
          </a:xfrm>
          <a:prstGeom prst="roundRect">
            <a:avLst>
              <a:gd fmla="val 6531"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580" name="Google Shape;580;p25"/>
          <p:cNvGrpSpPr/>
          <p:nvPr/>
        </p:nvGrpSpPr>
        <p:grpSpPr>
          <a:xfrm>
            <a:off x="752332" y="4639024"/>
            <a:ext cx="9703397" cy="1591986"/>
            <a:chOff x="771108" y="4878284"/>
            <a:chExt cx="9703397" cy="1591986"/>
          </a:xfrm>
        </p:grpSpPr>
        <p:sp>
          <p:nvSpPr>
            <p:cNvPr id="581" name="Google Shape;581;p25"/>
            <p:cNvSpPr/>
            <p:nvPr/>
          </p:nvSpPr>
          <p:spPr>
            <a:xfrm>
              <a:off x="771108" y="4878284"/>
              <a:ext cx="954235" cy="552434"/>
            </a:xfrm>
            <a:prstGeom prst="roundRect">
              <a:avLst>
                <a:gd fmla="val 16667" name="adj"/>
              </a:avLst>
            </a:prstGeom>
            <a:solidFill>
              <a:srgbClr val="C00000"/>
            </a:solid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2" name="Google Shape;582;p25"/>
            <p:cNvSpPr txBox="1"/>
            <p:nvPr/>
          </p:nvSpPr>
          <p:spPr>
            <a:xfrm>
              <a:off x="789607" y="4992942"/>
              <a:ext cx="9684898"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From round 1 to round 4, each account is allowed to buy up to $ 1000 and a minimum of $ 100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The round may end earlier when the number of RBDs in that round is totally owned by the investor before the end of that round</a:t>
              </a:r>
              <a:endParaRPr b="0" i="0" sz="1800" u="none" cap="none" strike="noStrike">
                <a:solidFill>
                  <a:schemeClr val="lt1"/>
                </a:solidFill>
                <a:latin typeface="Calibri"/>
                <a:ea typeface="Calibri"/>
                <a:cs typeface="Calibri"/>
                <a:sym typeface="Calibri"/>
              </a:endParaRPr>
            </a:p>
          </p:txBody>
        </p:sp>
      </p:grpSp>
      <p:sp>
        <p:nvSpPr>
          <p:cNvPr id="583" name="Google Shape;583;p25"/>
          <p:cNvSpPr/>
          <p:nvPr/>
        </p:nvSpPr>
        <p:spPr>
          <a:xfrm>
            <a:off x="806751" y="1816724"/>
            <a:ext cx="4497243" cy="923330"/>
          </a:xfrm>
          <a:prstGeom prst="parallelogram">
            <a:avLst>
              <a:gd fmla="val 25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84" name="Google Shape;584;p25"/>
          <p:cNvSpPr txBox="1"/>
          <p:nvPr/>
        </p:nvSpPr>
        <p:spPr>
          <a:xfrm>
            <a:off x="1029722" y="1943270"/>
            <a:ext cx="421270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With the potentiality of development and the increasing value of the RBD.</a:t>
            </a:r>
            <a:endParaRPr b="1" i="0" sz="1800" u="none" cap="none" strike="noStrike">
              <a:solidFill>
                <a:schemeClr val="lt1"/>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pic>
        <p:nvPicPr>
          <p:cNvPr id="589" name="Google Shape;589;p26"/>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590" name="Google Shape;590;p26"/>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sp>
        <p:nvSpPr>
          <p:cNvPr id="591" name="Google Shape;591;p26"/>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
        <p:nvSpPr>
          <p:cNvPr id="592" name="Google Shape;592;p26"/>
          <p:cNvSpPr txBox="1"/>
          <p:nvPr>
            <p:ph idx="1" type="body"/>
          </p:nvPr>
        </p:nvSpPr>
        <p:spPr>
          <a:xfrm>
            <a:off x="508340" y="1460474"/>
            <a:ext cx="11401459" cy="583251"/>
          </a:xfrm>
          <a:prstGeom prst="rect">
            <a:avLst/>
          </a:prstGeom>
          <a:noFill/>
          <a:ln>
            <a:noFill/>
          </a:ln>
        </p:spPr>
        <p:txBody>
          <a:bodyPr anchorCtr="0" anchor="t" bIns="45700" lIns="91425" spcFirstLastPara="1" rIns="91425" wrap="square" tIns="45700">
            <a:normAutofit/>
          </a:bodyPr>
          <a:lstStyle/>
          <a:p>
            <a:pPr indent="0" lvl="0" marL="0" rtl="0" algn="l">
              <a:lnSpc>
                <a:spcPct val="80000"/>
              </a:lnSpc>
              <a:spcBef>
                <a:spcPts val="0"/>
              </a:spcBef>
              <a:spcAft>
                <a:spcPts val="0"/>
              </a:spcAft>
              <a:buClr>
                <a:schemeClr val="lt1"/>
              </a:buClr>
              <a:buSzPts val="1800"/>
              <a:buNone/>
            </a:pPr>
            <a:r>
              <a:rPr lang="en-US" sz="1800">
                <a:solidFill>
                  <a:schemeClr val="lt1"/>
                </a:solidFill>
              </a:rPr>
              <a:t>With a strategy and plan prepared carefully, </a:t>
            </a:r>
            <a:r>
              <a:rPr b="1" lang="en-US" sz="1800">
                <a:solidFill>
                  <a:srgbClr val="C00000"/>
                </a:solidFill>
                <a:latin typeface="Calibri"/>
                <a:ea typeface="Calibri"/>
                <a:cs typeface="Calibri"/>
                <a:sym typeface="Calibri"/>
              </a:rPr>
              <a:t>RED BOX</a:t>
            </a:r>
            <a:r>
              <a:rPr lang="en-US" sz="1800">
                <a:solidFill>
                  <a:schemeClr val="lt1"/>
                </a:solidFill>
              </a:rPr>
              <a:t> will release a number of tokens to balance the market when there is an ecosystem and gives the community the opportunity to own RBD at a good price.</a:t>
            </a:r>
            <a:endParaRPr/>
          </a:p>
        </p:txBody>
      </p:sp>
      <p:sp>
        <p:nvSpPr>
          <p:cNvPr id="593" name="Google Shape;593;p26"/>
          <p:cNvSpPr txBox="1"/>
          <p:nvPr/>
        </p:nvSpPr>
        <p:spPr>
          <a:xfrm>
            <a:off x="508340" y="2027481"/>
            <a:ext cx="11244732" cy="68763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Investors can sell RBD immediately at the end of Round 1 to get their first profit. This is way of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to thank for the investor's companion with the project.</a:t>
            </a:r>
            <a:endParaRPr b="0" i="0" sz="1800" u="none" cap="none" strike="noStrike">
              <a:solidFill>
                <a:schemeClr val="lt1"/>
              </a:solidFill>
              <a:latin typeface="Calibri"/>
              <a:ea typeface="Calibri"/>
              <a:cs typeface="Calibri"/>
              <a:sym typeface="Calibri"/>
            </a:endParaRPr>
          </a:p>
        </p:txBody>
      </p:sp>
      <p:grpSp>
        <p:nvGrpSpPr>
          <p:cNvPr id="594" name="Google Shape;594;p26"/>
          <p:cNvGrpSpPr/>
          <p:nvPr/>
        </p:nvGrpSpPr>
        <p:grpSpPr>
          <a:xfrm>
            <a:off x="678017" y="5456625"/>
            <a:ext cx="11513983" cy="1131719"/>
            <a:chOff x="371405" y="4781094"/>
            <a:chExt cx="11513983" cy="1131719"/>
          </a:xfrm>
        </p:grpSpPr>
        <p:sp>
          <p:nvSpPr>
            <p:cNvPr id="595" name="Google Shape;595;p26"/>
            <p:cNvSpPr/>
            <p:nvPr/>
          </p:nvSpPr>
          <p:spPr>
            <a:xfrm>
              <a:off x="371405" y="4781094"/>
              <a:ext cx="829335" cy="4201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596" name="Google Shape;596;p26"/>
            <p:cNvSpPr txBox="1"/>
            <p:nvPr/>
          </p:nvSpPr>
          <p:spPr>
            <a:xfrm>
              <a:off x="433752" y="4835595"/>
              <a:ext cx="11451636" cy="1077218"/>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just">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From round 1 to round 4, each account is allowed to buy up to $ 1000 and a minimum of $ 100 per round</a:t>
              </a:r>
              <a:endParaRPr b="0" i="0" sz="1400" u="none" cap="none" strike="noStrike">
                <a:solidFill>
                  <a:srgbClr val="000000"/>
                </a:solidFill>
                <a:latin typeface="Arial"/>
                <a:ea typeface="Arial"/>
                <a:cs typeface="Arial"/>
                <a:sym typeface="Arial"/>
              </a:endParaRPr>
            </a:p>
            <a:p>
              <a:pPr indent="-285750" lvl="0" marL="285750" marR="0" rtl="0" algn="just">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The round may end earlier when the number of RBDs in that round is totally owned by the investor before the end of that round</a:t>
              </a:r>
              <a:endParaRPr b="0" i="0" sz="1600" u="none" cap="none" strike="noStrike">
                <a:solidFill>
                  <a:schemeClr val="lt1"/>
                </a:solidFill>
                <a:latin typeface="Calibri"/>
                <a:ea typeface="Calibri"/>
                <a:cs typeface="Calibri"/>
                <a:sym typeface="Calibri"/>
              </a:endParaRPr>
            </a:p>
          </p:txBody>
        </p:sp>
      </p:grpSp>
      <p:grpSp>
        <p:nvGrpSpPr>
          <p:cNvPr id="597" name="Google Shape;597;p26"/>
          <p:cNvGrpSpPr/>
          <p:nvPr/>
        </p:nvGrpSpPr>
        <p:grpSpPr>
          <a:xfrm>
            <a:off x="6264443" y="2946729"/>
            <a:ext cx="6415917" cy="1754400"/>
            <a:chOff x="6872567" y="2760404"/>
            <a:chExt cx="6415917" cy="1754400"/>
          </a:xfrm>
        </p:grpSpPr>
        <p:sp>
          <p:nvSpPr>
            <p:cNvPr id="598" name="Google Shape;598;p26"/>
            <p:cNvSpPr txBox="1"/>
            <p:nvPr/>
          </p:nvSpPr>
          <p:spPr>
            <a:xfrm>
              <a:off x="7151384" y="2760404"/>
              <a:ext cx="6137100" cy="1754400"/>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for sale: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From 01/05/2020 to 01/09/2020</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to start : </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01/20/2020 ( From break time of round 2)</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Opening time:</a:t>
              </a:r>
              <a:endParaRPr b="0" i="0" sz="1400" u="none" cap="none" strike="noStrike">
                <a:solidFill>
                  <a:srgbClr val="000000"/>
                </a:solidFill>
                <a:latin typeface="Arial"/>
                <a:ea typeface="Arial"/>
                <a:cs typeface="Arial"/>
                <a:sym typeface="Arial"/>
              </a:endParaRPr>
            </a:p>
            <a:p>
              <a:pPr indent="0" lvl="0" marL="0" marR="0" rtl="0" algn="just">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cxnSp>
          <p:nvCxnSpPr>
            <p:cNvPr id="599" name="Google Shape;599;p26"/>
            <p:cNvCxnSpPr>
              <a:endCxn id="600" idx="4"/>
            </p:cNvCxnSpPr>
            <p:nvPr/>
          </p:nvCxnSpPr>
          <p:spPr>
            <a:xfrm>
              <a:off x="6929695" y="2871414"/>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601" name="Google Shape;601;p26"/>
            <p:cNvSpPr/>
            <p:nvPr/>
          </p:nvSpPr>
          <p:spPr>
            <a:xfrm>
              <a:off x="6872567" y="345507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0" name="Google Shape;600;p26"/>
            <p:cNvSpPr/>
            <p:nvPr/>
          </p:nvSpPr>
          <p:spPr>
            <a:xfrm>
              <a:off x="6872567" y="3988358"/>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2" name="Google Shape;602;p26"/>
            <p:cNvSpPr/>
            <p:nvPr/>
          </p:nvSpPr>
          <p:spPr>
            <a:xfrm>
              <a:off x="6872567" y="289788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03" name="Google Shape;603;p26"/>
          <p:cNvSpPr/>
          <p:nvPr/>
        </p:nvSpPr>
        <p:spPr>
          <a:xfrm>
            <a:off x="6384832" y="4920160"/>
            <a:ext cx="5205271" cy="646331"/>
          </a:xfrm>
          <a:prstGeom prst="roundRect">
            <a:avLst>
              <a:gd fmla="val 16667" name="adj"/>
            </a:avLst>
          </a:prstGeom>
          <a:noFill/>
          <a:ln cap="flat" cmpd="sng" w="12700">
            <a:solidFill>
              <a:srgbClr val="C1272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604" name="Google Shape;604;p26"/>
          <p:cNvGrpSpPr/>
          <p:nvPr/>
        </p:nvGrpSpPr>
        <p:grpSpPr>
          <a:xfrm>
            <a:off x="601897" y="2828748"/>
            <a:ext cx="4685829" cy="2317213"/>
            <a:chOff x="508340" y="2696854"/>
            <a:chExt cx="4685829" cy="2317213"/>
          </a:xfrm>
        </p:grpSpPr>
        <p:grpSp>
          <p:nvGrpSpPr>
            <p:cNvPr id="605" name="Google Shape;605;p26"/>
            <p:cNvGrpSpPr/>
            <p:nvPr/>
          </p:nvGrpSpPr>
          <p:grpSpPr>
            <a:xfrm>
              <a:off x="508340" y="2880279"/>
              <a:ext cx="4685829" cy="2133788"/>
              <a:chOff x="797693" y="1681636"/>
              <a:chExt cx="5809721" cy="2133788"/>
            </a:xfrm>
          </p:grpSpPr>
          <p:sp>
            <p:nvSpPr>
              <p:cNvPr id="606" name="Google Shape;606;p26"/>
              <p:cNvSpPr/>
              <p:nvPr/>
            </p:nvSpPr>
            <p:spPr>
              <a:xfrm>
                <a:off x="797693" y="1681636"/>
                <a:ext cx="5809721" cy="2133788"/>
              </a:xfrm>
              <a:prstGeom prst="roundRect">
                <a:avLst>
                  <a:gd fmla="val 10145"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7" name="Google Shape;607;p26"/>
              <p:cNvSpPr txBox="1"/>
              <p:nvPr/>
            </p:nvSpPr>
            <p:spPr>
              <a:xfrm>
                <a:off x="1030131" y="1946509"/>
                <a:ext cx="5459085"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5 MILLION TOKENS AT PRICE $0.0505</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200,000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500,000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800,000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1,200,000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2,300,000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08" name="Google Shape;608;p26"/>
            <p:cNvSpPr/>
            <p:nvPr/>
          </p:nvSpPr>
          <p:spPr>
            <a:xfrm>
              <a:off x="867978" y="2698447"/>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09" name="Google Shape;609;p26"/>
            <p:cNvSpPr txBox="1"/>
            <p:nvPr/>
          </p:nvSpPr>
          <p:spPr>
            <a:xfrm>
              <a:off x="1049448" y="2696854"/>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1</a:t>
              </a:r>
              <a:endParaRPr b="0" i="0" sz="1400" u="none" cap="none" strike="noStrike">
                <a:solidFill>
                  <a:srgbClr val="000000"/>
                </a:solidFill>
                <a:latin typeface="Arial"/>
                <a:ea typeface="Arial"/>
                <a:cs typeface="Arial"/>
                <a:sym typeface="Arial"/>
              </a:endParaRPr>
            </a:p>
          </p:txBody>
        </p:sp>
      </p:grpSp>
      <p:sp>
        <p:nvSpPr>
          <p:cNvPr id="610" name="Google Shape;610;p26"/>
          <p:cNvSpPr/>
          <p:nvPr/>
        </p:nvSpPr>
        <p:spPr>
          <a:xfrm>
            <a:off x="6441264" y="4932686"/>
            <a:ext cx="507340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Investors can exchange RBD during breaks between rounds.</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pic>
        <p:nvPicPr>
          <p:cNvPr id="615" name="Google Shape;615;p27"/>
          <p:cNvPicPr preferRelativeResize="0"/>
          <p:nvPr/>
        </p:nvPicPr>
        <p:blipFill rotWithShape="1">
          <a:blip r:embed="rId3">
            <a:alphaModFix/>
          </a:blip>
          <a:srcRect b="0" l="0" r="0" t="0"/>
          <a:stretch/>
        </p:blipFill>
        <p:spPr>
          <a:xfrm>
            <a:off x="-160349" y="27958"/>
            <a:ext cx="12352350" cy="6948196"/>
          </a:xfrm>
          <a:prstGeom prst="rect">
            <a:avLst/>
          </a:prstGeom>
          <a:noFill/>
          <a:ln>
            <a:noFill/>
          </a:ln>
        </p:spPr>
      </p:pic>
      <p:sp>
        <p:nvSpPr>
          <p:cNvPr id="616" name="Google Shape;616;p27"/>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sp>
        <p:nvSpPr>
          <p:cNvPr id="617" name="Google Shape;617;p27"/>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grpSp>
        <p:nvGrpSpPr>
          <p:cNvPr id="618" name="Google Shape;618;p27"/>
          <p:cNvGrpSpPr/>
          <p:nvPr/>
        </p:nvGrpSpPr>
        <p:grpSpPr>
          <a:xfrm>
            <a:off x="615302" y="2784678"/>
            <a:ext cx="4746079" cy="2087360"/>
            <a:chOff x="615302" y="2784678"/>
            <a:chExt cx="4746079" cy="2087360"/>
          </a:xfrm>
        </p:grpSpPr>
        <p:sp>
          <p:nvSpPr>
            <p:cNvPr id="619" name="Google Shape;619;p27"/>
            <p:cNvSpPr/>
            <p:nvPr/>
          </p:nvSpPr>
          <p:spPr>
            <a:xfrm>
              <a:off x="615302" y="2784678"/>
              <a:ext cx="4746079" cy="2087360"/>
            </a:xfrm>
            <a:prstGeom prst="roundRect">
              <a:avLst>
                <a:gd fmla="val 10145"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0" name="Google Shape;620;p27"/>
            <p:cNvSpPr txBox="1"/>
            <p:nvPr/>
          </p:nvSpPr>
          <p:spPr>
            <a:xfrm>
              <a:off x="829600" y="3117714"/>
              <a:ext cx="4317481" cy="142364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10 MILLION TOKENS AT PRICE $0.055</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1,000,000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1,500,000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3,000,000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4,000,000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21" name="Google Shape;621;p27"/>
          <p:cNvSpPr txBox="1"/>
          <p:nvPr/>
        </p:nvSpPr>
        <p:spPr>
          <a:xfrm>
            <a:off x="615302" y="1467130"/>
            <a:ext cx="10853444" cy="54894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At Round 2,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will officially put the first ecosystem into operation. Moreover, investors owning the RBD at Round 1 can start to get profits from the increasing price of RBD, they also can use the RBD to make their own TERROR profits by participating in the IBET.</a:t>
            </a:r>
            <a:endParaRPr b="0" i="0" sz="1800" u="none" cap="none" strike="noStrike">
              <a:solidFill>
                <a:schemeClr val="lt1"/>
              </a:solidFill>
              <a:latin typeface="Calibri"/>
              <a:ea typeface="Calibri"/>
              <a:cs typeface="Calibri"/>
              <a:sym typeface="Calibri"/>
            </a:endParaRPr>
          </a:p>
        </p:txBody>
      </p:sp>
      <p:grpSp>
        <p:nvGrpSpPr>
          <p:cNvPr id="622" name="Google Shape;622;p27"/>
          <p:cNvGrpSpPr/>
          <p:nvPr/>
        </p:nvGrpSpPr>
        <p:grpSpPr>
          <a:xfrm>
            <a:off x="6526679" y="2964358"/>
            <a:ext cx="6440972" cy="1754326"/>
            <a:chOff x="6526679" y="2784678"/>
            <a:chExt cx="6440972" cy="1754326"/>
          </a:xfrm>
        </p:grpSpPr>
        <p:sp>
          <p:nvSpPr>
            <p:cNvPr id="623" name="Google Shape;623;p27"/>
            <p:cNvSpPr txBox="1"/>
            <p:nvPr/>
          </p:nvSpPr>
          <p:spPr>
            <a:xfrm>
              <a:off x="6830620" y="2784678"/>
              <a:ext cx="613703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for sale: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From 01/15/2020 to 01/19/2020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to break: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01/20/2020 – 01/24/2020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Opening time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cxnSp>
          <p:nvCxnSpPr>
            <p:cNvPr id="624" name="Google Shape;624;p27"/>
            <p:cNvCxnSpPr>
              <a:endCxn id="625" idx="4"/>
            </p:cNvCxnSpPr>
            <p:nvPr/>
          </p:nvCxnSpPr>
          <p:spPr>
            <a:xfrm>
              <a:off x="6583807" y="2925104"/>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626" name="Google Shape;626;p27"/>
            <p:cNvSpPr/>
            <p:nvPr/>
          </p:nvSpPr>
          <p:spPr>
            <a:xfrm>
              <a:off x="6526679" y="342900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5" name="Google Shape;625;p27"/>
            <p:cNvSpPr/>
            <p:nvPr/>
          </p:nvSpPr>
          <p:spPr>
            <a:xfrm>
              <a:off x="6526679" y="4042048"/>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7" name="Google Shape;627;p27"/>
            <p:cNvSpPr/>
            <p:nvPr/>
          </p:nvSpPr>
          <p:spPr>
            <a:xfrm>
              <a:off x="6526679" y="289788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28" name="Google Shape;628;p27"/>
          <p:cNvSpPr/>
          <p:nvPr/>
        </p:nvSpPr>
        <p:spPr>
          <a:xfrm>
            <a:off x="615302" y="5129015"/>
            <a:ext cx="756298" cy="40163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29" name="Google Shape;629;p27"/>
          <p:cNvSpPr txBox="1"/>
          <p:nvPr/>
        </p:nvSpPr>
        <p:spPr>
          <a:xfrm>
            <a:off x="615302" y="5176181"/>
            <a:ext cx="11159356" cy="107721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From round 1 to round 4, each account is allowed to buy up to $ 1,000 and a minimum of $ 100 per round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The round may end earlier when the number of RBDs in that round is totally owned by the investor before the end of that round</a:t>
            </a:r>
            <a:endParaRPr b="0" i="0" sz="1600" u="none" cap="none" strike="noStrike">
              <a:solidFill>
                <a:schemeClr val="lt1"/>
              </a:solidFill>
              <a:latin typeface="Calibri"/>
              <a:ea typeface="Calibri"/>
              <a:cs typeface="Calibri"/>
              <a:sym typeface="Calibri"/>
            </a:endParaRPr>
          </a:p>
        </p:txBody>
      </p:sp>
      <p:sp>
        <p:nvSpPr>
          <p:cNvPr id="630" name="Google Shape;630;p27"/>
          <p:cNvSpPr/>
          <p:nvPr/>
        </p:nvSpPr>
        <p:spPr>
          <a:xfrm>
            <a:off x="867978" y="2614613"/>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31" name="Google Shape;631;p27"/>
          <p:cNvSpPr txBox="1"/>
          <p:nvPr/>
        </p:nvSpPr>
        <p:spPr>
          <a:xfrm>
            <a:off x="1049448" y="2613020"/>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2</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5" name="Shape 635"/>
        <p:cNvGrpSpPr/>
        <p:nvPr/>
      </p:nvGrpSpPr>
      <p:grpSpPr>
        <a:xfrm>
          <a:off x="0" y="0"/>
          <a:ext cx="0" cy="0"/>
          <a:chOff x="0" y="0"/>
          <a:chExt cx="0" cy="0"/>
        </a:xfrm>
      </p:grpSpPr>
      <p:pic>
        <p:nvPicPr>
          <p:cNvPr id="636" name="Google Shape;636;p28"/>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637" name="Google Shape;637;p28"/>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sp>
        <p:nvSpPr>
          <p:cNvPr id="638" name="Google Shape;638;p28"/>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grpSp>
        <p:nvGrpSpPr>
          <p:cNvPr id="639" name="Google Shape;639;p28"/>
          <p:cNvGrpSpPr/>
          <p:nvPr/>
        </p:nvGrpSpPr>
        <p:grpSpPr>
          <a:xfrm>
            <a:off x="330460" y="5567505"/>
            <a:ext cx="11817600" cy="1077300"/>
            <a:chOff x="-80948" y="4791177"/>
            <a:chExt cx="11817600" cy="1077300"/>
          </a:xfrm>
        </p:grpSpPr>
        <p:sp>
          <p:nvSpPr>
            <p:cNvPr id="640" name="Google Shape;640;p28"/>
            <p:cNvSpPr/>
            <p:nvPr/>
          </p:nvSpPr>
          <p:spPr>
            <a:xfrm>
              <a:off x="-80948" y="4791190"/>
              <a:ext cx="756300" cy="4017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1" name="Google Shape;641;p28"/>
            <p:cNvSpPr txBox="1"/>
            <p:nvPr/>
          </p:nvSpPr>
          <p:spPr>
            <a:xfrm>
              <a:off x="-80948" y="4791177"/>
              <a:ext cx="118176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From round 1 to round 4, each account is allowed to buy up to $ 1,000 and a minimum of $ 100 per round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The round may end earlier when the number of RBDs in that round is totally owned by the investor before the end of that round</a:t>
              </a:r>
              <a:endParaRPr b="0" i="0" sz="1600" u="none" cap="none" strike="noStrike">
                <a:solidFill>
                  <a:schemeClr val="lt1"/>
                </a:solidFill>
                <a:latin typeface="Calibri"/>
                <a:ea typeface="Calibri"/>
                <a:cs typeface="Calibri"/>
                <a:sym typeface="Calibri"/>
              </a:endParaRPr>
            </a:p>
          </p:txBody>
        </p:sp>
      </p:grpSp>
      <p:grpSp>
        <p:nvGrpSpPr>
          <p:cNvPr id="642" name="Google Shape;642;p28"/>
          <p:cNvGrpSpPr/>
          <p:nvPr/>
        </p:nvGrpSpPr>
        <p:grpSpPr>
          <a:xfrm>
            <a:off x="330454" y="1399769"/>
            <a:ext cx="6456934" cy="4186011"/>
            <a:chOff x="788160" y="2731161"/>
            <a:chExt cx="6456934" cy="4186011"/>
          </a:xfrm>
        </p:grpSpPr>
        <p:sp>
          <p:nvSpPr>
            <p:cNvPr id="643" name="Google Shape;643;p28"/>
            <p:cNvSpPr/>
            <p:nvPr/>
          </p:nvSpPr>
          <p:spPr>
            <a:xfrm>
              <a:off x="788160" y="2915827"/>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4" name="Google Shape;644;p28"/>
            <p:cNvSpPr txBox="1"/>
            <p:nvPr/>
          </p:nvSpPr>
          <p:spPr>
            <a:xfrm>
              <a:off x="892205" y="3128430"/>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15 MILLION TOKENS AT PRICE $0.060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500,000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1,000,000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2,500,000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4,500,000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6,500,000 Tokens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5" name="Google Shape;645;p28"/>
            <p:cNvSpPr/>
            <p:nvPr/>
          </p:nvSpPr>
          <p:spPr>
            <a:xfrm>
              <a:off x="1108063" y="2732754"/>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46" name="Google Shape;646;p28"/>
            <p:cNvSpPr txBox="1"/>
            <p:nvPr/>
          </p:nvSpPr>
          <p:spPr>
            <a:xfrm>
              <a:off x="1289533" y="2731161"/>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3</a:t>
              </a:r>
              <a:endParaRPr b="0" i="0" sz="1400" u="none" cap="none" strike="noStrike">
                <a:solidFill>
                  <a:srgbClr val="000000"/>
                </a:solidFill>
                <a:latin typeface="Arial"/>
                <a:ea typeface="Arial"/>
                <a:cs typeface="Arial"/>
                <a:sym typeface="Arial"/>
              </a:endParaRPr>
            </a:p>
          </p:txBody>
        </p:sp>
        <p:sp>
          <p:nvSpPr>
            <p:cNvPr id="647" name="Google Shape;647;p28"/>
            <p:cNvSpPr txBox="1"/>
            <p:nvPr/>
          </p:nvSpPr>
          <p:spPr>
            <a:xfrm>
              <a:off x="1108063" y="5162846"/>
              <a:ext cx="613703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for sale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From </a:t>
              </a:r>
              <a:r>
                <a:rPr b="0" i="0" lang="en-US" sz="1800" u="none" cap="none" strike="noStrike">
                  <a:solidFill>
                    <a:schemeClr val="lt1"/>
                  </a:solidFill>
                  <a:latin typeface="Calibri"/>
                  <a:ea typeface="Calibri"/>
                  <a:cs typeface="Calibri"/>
                  <a:sym typeface="Calibri"/>
                </a:rPr>
                <a:t>01/25/2020 </a:t>
              </a:r>
              <a:r>
                <a:rPr lang="en-US" sz="1800">
                  <a:solidFill>
                    <a:schemeClr val="lt1"/>
                  </a:solidFill>
                  <a:latin typeface="Calibri"/>
                  <a:ea typeface="Calibri"/>
                  <a:cs typeface="Calibri"/>
                  <a:sym typeface="Calibri"/>
                </a:rPr>
                <a:t>to</a:t>
              </a:r>
              <a:r>
                <a:rPr b="0" i="0" lang="en-US" sz="1800" u="none" cap="none" strike="noStrike">
                  <a:solidFill>
                    <a:schemeClr val="lt1"/>
                  </a:solidFill>
                  <a:latin typeface="Calibri"/>
                  <a:ea typeface="Calibri"/>
                  <a:cs typeface="Calibri"/>
                  <a:sym typeface="Calibri"/>
                </a:rPr>
                <a:t> 01/29/2020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to break: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01/30/2020 – 02/03/2020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Opening time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sp>
        <p:nvSpPr>
          <p:cNvPr id="648" name="Google Shape;648;p28"/>
          <p:cNvSpPr txBox="1"/>
          <p:nvPr/>
        </p:nvSpPr>
        <p:spPr>
          <a:xfrm>
            <a:off x="5917166" y="1689550"/>
            <a:ext cx="6014046" cy="3693319"/>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With the strategy of putting RBD into the IBET ecosystem  in Round 2 of issuing ITO,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has proven its ability to develop when pushing the demand for ownership of RBD high.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Round 3 with a steady increase in price has helped investors participating in owning RBD in the first Round to see their profits grow strongly every Round.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According to the development plan,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will release the Forex &amp; Coin trading system using RBD as the official currency when it releases ITO Round 3. In particular, in January 2020,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also officially launched RBD on the international exchange, helping investors to liquidate RBD anytime and anywhere.</a:t>
            </a:r>
            <a:endParaRPr b="0" i="0" sz="1400" u="none" cap="none" strike="noStrike">
              <a:solidFill>
                <a:srgbClr val="000000"/>
              </a:solidFill>
              <a:latin typeface="Arial"/>
              <a:ea typeface="Arial"/>
              <a:cs typeface="Arial"/>
              <a:sym typeface="Arial"/>
            </a:endParaRPr>
          </a:p>
        </p:txBody>
      </p:sp>
      <p:grpSp>
        <p:nvGrpSpPr>
          <p:cNvPr id="649" name="Google Shape;649;p28"/>
          <p:cNvGrpSpPr/>
          <p:nvPr/>
        </p:nvGrpSpPr>
        <p:grpSpPr>
          <a:xfrm>
            <a:off x="374371" y="3920461"/>
            <a:ext cx="122955" cy="1237200"/>
            <a:chOff x="6526679" y="3050116"/>
            <a:chExt cx="122955" cy="1237200"/>
          </a:xfrm>
        </p:grpSpPr>
        <p:cxnSp>
          <p:nvCxnSpPr>
            <p:cNvPr id="650" name="Google Shape;650;p28"/>
            <p:cNvCxnSpPr>
              <a:endCxn id="651"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652" name="Google Shape;652;p28"/>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1" name="Google Shape;651;p28"/>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53" name="Google Shape;653;p28"/>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7" name="Shape 657"/>
        <p:cNvGrpSpPr/>
        <p:nvPr/>
      </p:nvGrpSpPr>
      <p:grpSpPr>
        <a:xfrm>
          <a:off x="0" y="0"/>
          <a:ext cx="0" cy="0"/>
          <a:chOff x="0" y="0"/>
          <a:chExt cx="0" cy="0"/>
        </a:xfrm>
      </p:grpSpPr>
      <p:pic>
        <p:nvPicPr>
          <p:cNvPr id="658" name="Google Shape;658;p29"/>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659" name="Google Shape;659;p29"/>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grpSp>
        <p:nvGrpSpPr>
          <p:cNvPr id="660" name="Google Shape;660;p29"/>
          <p:cNvGrpSpPr/>
          <p:nvPr/>
        </p:nvGrpSpPr>
        <p:grpSpPr>
          <a:xfrm>
            <a:off x="249796" y="5627639"/>
            <a:ext cx="11817600" cy="1103174"/>
            <a:chOff x="615302" y="4916190"/>
            <a:chExt cx="11817600" cy="1103174"/>
          </a:xfrm>
        </p:grpSpPr>
        <p:sp>
          <p:nvSpPr>
            <p:cNvPr id="661" name="Google Shape;661;p29"/>
            <p:cNvSpPr/>
            <p:nvPr/>
          </p:nvSpPr>
          <p:spPr>
            <a:xfrm>
              <a:off x="615302" y="4916190"/>
              <a:ext cx="756300" cy="401700"/>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2" name="Google Shape;662;p29"/>
            <p:cNvSpPr txBox="1"/>
            <p:nvPr/>
          </p:nvSpPr>
          <p:spPr>
            <a:xfrm>
              <a:off x="615302" y="4942064"/>
              <a:ext cx="11817600" cy="107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lt1"/>
                  </a:solidFill>
                  <a:latin typeface="Calibri"/>
                  <a:ea typeface="Calibri"/>
                  <a:cs typeface="Calibri"/>
                  <a:sym typeface="Calibri"/>
                </a:rPr>
                <a:t>Note:</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From round 1 to round 4, each account is allowed to buy up to $ 1,000 and a minimum of $ 100 per round</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600"/>
                <a:buFont typeface="Arial"/>
                <a:buChar char="•"/>
              </a:pPr>
              <a:r>
                <a:rPr b="0" i="0" lang="en-US" sz="1600" u="none" cap="none" strike="noStrike">
                  <a:solidFill>
                    <a:schemeClr val="lt1"/>
                  </a:solidFill>
                  <a:latin typeface="Calibri"/>
                  <a:ea typeface="Calibri"/>
                  <a:cs typeface="Calibri"/>
                  <a:sym typeface="Calibri"/>
                </a:rPr>
                <a:t>The round may end earlier when the number of RBDs in that round is totally owned by the investor before the end of that round</a:t>
              </a:r>
              <a:endParaRPr b="0" i="0" sz="1600" u="none" cap="none" strike="noStrike">
                <a:solidFill>
                  <a:schemeClr val="lt1"/>
                </a:solidFill>
                <a:latin typeface="Calibri"/>
                <a:ea typeface="Calibri"/>
                <a:cs typeface="Calibri"/>
                <a:sym typeface="Calibri"/>
              </a:endParaRPr>
            </a:p>
          </p:txBody>
        </p:sp>
      </p:grpSp>
      <p:grpSp>
        <p:nvGrpSpPr>
          <p:cNvPr id="663" name="Google Shape;663;p29"/>
          <p:cNvGrpSpPr/>
          <p:nvPr/>
        </p:nvGrpSpPr>
        <p:grpSpPr>
          <a:xfrm>
            <a:off x="330454" y="1399769"/>
            <a:ext cx="6434523" cy="4175730"/>
            <a:chOff x="788160" y="2731161"/>
            <a:chExt cx="6434523" cy="4175730"/>
          </a:xfrm>
        </p:grpSpPr>
        <p:sp>
          <p:nvSpPr>
            <p:cNvPr id="664" name="Google Shape;664;p29"/>
            <p:cNvSpPr/>
            <p:nvPr/>
          </p:nvSpPr>
          <p:spPr>
            <a:xfrm>
              <a:off x="788160" y="2915827"/>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5" name="Google Shape;665;p29"/>
            <p:cNvSpPr txBox="1"/>
            <p:nvPr/>
          </p:nvSpPr>
          <p:spPr>
            <a:xfrm>
              <a:off x="892205" y="3128430"/>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15 MILLION TOKENS AT PRICE $0.066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800,000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1,200,000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2,500,000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3,500,000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6,700,000 Tokens</a:t>
              </a:r>
              <a:endParaRPr b="0" i="0" sz="1800" u="none" cap="none" strike="noStrike">
                <a:solidFill>
                  <a:schemeClr val="lt1"/>
                </a:solidFill>
                <a:latin typeface="Calibri"/>
                <a:ea typeface="Calibri"/>
                <a:cs typeface="Calibri"/>
                <a:sym typeface="Calibri"/>
              </a:endParaRPr>
            </a:p>
          </p:txBody>
        </p:sp>
        <p:sp>
          <p:nvSpPr>
            <p:cNvPr id="666" name="Google Shape;666;p29"/>
            <p:cNvSpPr/>
            <p:nvPr/>
          </p:nvSpPr>
          <p:spPr>
            <a:xfrm>
              <a:off x="1108063" y="2732754"/>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67" name="Google Shape;667;p29"/>
            <p:cNvSpPr txBox="1"/>
            <p:nvPr/>
          </p:nvSpPr>
          <p:spPr>
            <a:xfrm>
              <a:off x="1289533" y="2731161"/>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4</a:t>
              </a:r>
              <a:endParaRPr b="0" i="0" sz="1400" u="none" cap="none" strike="noStrike">
                <a:solidFill>
                  <a:srgbClr val="000000"/>
                </a:solidFill>
                <a:latin typeface="Arial"/>
                <a:ea typeface="Arial"/>
                <a:cs typeface="Arial"/>
                <a:sym typeface="Arial"/>
              </a:endParaRPr>
            </a:p>
          </p:txBody>
        </p:sp>
        <p:sp>
          <p:nvSpPr>
            <p:cNvPr id="668" name="Google Shape;668;p29"/>
            <p:cNvSpPr txBox="1"/>
            <p:nvPr/>
          </p:nvSpPr>
          <p:spPr>
            <a:xfrm>
              <a:off x="1085652" y="5152565"/>
              <a:ext cx="6137031"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for sale :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a:t>
              </a:r>
              <a:r>
                <a:rPr lang="en-US" sz="1800">
                  <a:solidFill>
                    <a:schemeClr val="lt1"/>
                  </a:solidFill>
                  <a:latin typeface="Calibri"/>
                  <a:ea typeface="Calibri"/>
                  <a:cs typeface="Calibri"/>
                  <a:sym typeface="Calibri"/>
                </a:rPr>
                <a:t>From</a:t>
              </a:r>
              <a:r>
                <a:rPr b="0" i="0" lang="en-US" sz="1800" u="none" cap="none" strike="noStrike">
                  <a:solidFill>
                    <a:schemeClr val="lt1"/>
                  </a:solidFill>
                  <a:latin typeface="Calibri"/>
                  <a:ea typeface="Calibri"/>
                  <a:cs typeface="Calibri"/>
                  <a:sym typeface="Calibri"/>
                </a:rPr>
                <a:t> 02/04/2020 </a:t>
              </a:r>
              <a:r>
                <a:rPr lang="en-US" sz="1800">
                  <a:solidFill>
                    <a:schemeClr val="lt1"/>
                  </a:solidFill>
                  <a:latin typeface="Calibri"/>
                  <a:ea typeface="Calibri"/>
                  <a:cs typeface="Calibri"/>
                  <a:sym typeface="Calibri"/>
                </a:rPr>
                <a:t>to </a:t>
              </a:r>
              <a:r>
                <a:rPr b="0" i="0" lang="en-US" sz="1800" u="none" cap="none" strike="noStrike">
                  <a:solidFill>
                    <a:schemeClr val="lt1"/>
                  </a:solidFill>
                  <a:latin typeface="Calibri"/>
                  <a:ea typeface="Calibri"/>
                  <a:cs typeface="Calibri"/>
                  <a:sym typeface="Calibri"/>
                </a:rPr>
                <a:t>02/08/2020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Time to break:</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02/09/2020 – 02/13/2020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None/>
              </a:pPr>
              <a:r>
                <a:rPr b="1" i="0" lang="en-US" sz="1800" u="none" cap="none" strike="noStrike">
                  <a:solidFill>
                    <a:schemeClr val="lt1"/>
                  </a:solidFill>
                  <a:latin typeface="Calibri"/>
                  <a:ea typeface="Calibri"/>
                  <a:cs typeface="Calibri"/>
                  <a:sym typeface="Calibri"/>
                </a:rPr>
                <a:t>Opening time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sp>
        <p:nvSpPr>
          <p:cNvPr id="669" name="Google Shape;669;p29"/>
          <p:cNvSpPr txBox="1"/>
          <p:nvPr/>
        </p:nvSpPr>
        <p:spPr>
          <a:xfrm>
            <a:off x="5700879" y="1313773"/>
            <a:ext cx="6366545" cy="4524315"/>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By completing the goal of putting the ecosystem into operation at the time selling ITO and proving the value of RBD by appearing on international exchanges,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has strengthened its belief, position and community. co-investors. With Round 4, the RBD value increases dramatically, resonating with the need to own RBD in the IBET ecosystems, Forex, coin and RBD transactions ensure the profit value for investors who have accompanied. RBD for a short time The value of RBD's growth at Round 4 has reached more than 30% compared to the time of the ITO release. </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Not to mention that you can earn instant profits from the </a:t>
            </a:r>
            <a:br>
              <a:rPr b="0" i="0" lang="en-US" sz="1800" u="none" cap="none" strike="noStrike">
                <a:solidFill>
                  <a:schemeClr val="lt1"/>
                </a:solidFill>
                <a:latin typeface="Calibri"/>
                <a:ea typeface="Calibri"/>
                <a:cs typeface="Calibri"/>
                <a:sym typeface="Calibri"/>
              </a:rPr>
            </a:b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ecosystem: the IBET, Forex and Coin exchanges!</a:t>
            </a:r>
            <a:endParaRPr b="0" i="0" sz="1400" u="none" cap="none" strike="noStrike">
              <a:solidFill>
                <a:srgbClr val="000000"/>
              </a:solidFill>
              <a:latin typeface="Arial"/>
              <a:ea typeface="Arial"/>
              <a:cs typeface="Arial"/>
              <a:sym typeface="Arial"/>
            </a:endParaRPr>
          </a:p>
        </p:txBody>
      </p:sp>
      <p:grpSp>
        <p:nvGrpSpPr>
          <p:cNvPr id="670" name="Google Shape;670;p29"/>
          <p:cNvGrpSpPr/>
          <p:nvPr/>
        </p:nvGrpSpPr>
        <p:grpSpPr>
          <a:xfrm>
            <a:off x="374371" y="3920461"/>
            <a:ext cx="122955" cy="1237200"/>
            <a:chOff x="6526679" y="3050116"/>
            <a:chExt cx="122955" cy="1237200"/>
          </a:xfrm>
        </p:grpSpPr>
        <p:cxnSp>
          <p:nvCxnSpPr>
            <p:cNvPr id="671" name="Google Shape;671;p29"/>
            <p:cNvCxnSpPr>
              <a:endCxn id="672"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673" name="Google Shape;673;p29"/>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2" name="Google Shape;672;p29"/>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4" name="Google Shape;674;p29"/>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675" name="Google Shape;675;p29"/>
          <p:cNvSpPr txBox="1"/>
          <p:nvPr/>
        </p:nvSpPr>
        <p:spPr>
          <a:xfrm>
            <a:off x="6179134" y="4288185"/>
            <a:ext cx="5419241" cy="646331"/>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Example: You own 20,000 RBD at Round 1, your ownership value will increase to 26,000 RBD at  Round 4</a:t>
            </a:r>
            <a:endParaRPr b="0" i="0" sz="1800" u="none" cap="none" strike="noStrike">
              <a:solidFill>
                <a:schemeClr val="dk1"/>
              </a:solidFill>
              <a:latin typeface="Calibri"/>
              <a:ea typeface="Calibri"/>
              <a:cs typeface="Calibri"/>
              <a:sym typeface="Calibri"/>
            </a:endParaRPr>
          </a:p>
        </p:txBody>
      </p:sp>
      <p:sp>
        <p:nvSpPr>
          <p:cNvPr id="676" name="Google Shape;676;p29"/>
          <p:cNvSpPr/>
          <p:nvPr/>
        </p:nvSpPr>
        <p:spPr>
          <a:xfrm>
            <a:off x="6096000" y="4210117"/>
            <a:ext cx="5744705" cy="827288"/>
          </a:xfrm>
          <a:prstGeom prst="snip1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77" name="Google Shape;677;p29"/>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 name="Shape 155"/>
        <p:cNvGrpSpPr/>
        <p:nvPr/>
      </p:nvGrpSpPr>
      <p:grpSpPr>
        <a:xfrm>
          <a:off x="0" y="0"/>
          <a:ext cx="0" cy="0"/>
          <a:chOff x="0" y="0"/>
          <a:chExt cx="0" cy="0"/>
        </a:xfrm>
      </p:grpSpPr>
      <p:pic>
        <p:nvPicPr>
          <p:cNvPr id="156" name="Google Shape;156;p3"/>
          <p:cNvPicPr preferRelativeResize="0"/>
          <p:nvPr/>
        </p:nvPicPr>
        <p:blipFill rotWithShape="1">
          <a:blip r:embed="rId3">
            <a:alphaModFix/>
          </a:blip>
          <a:srcRect b="0" l="0" r="0" t="0"/>
          <a:stretch/>
        </p:blipFill>
        <p:spPr>
          <a:xfrm>
            <a:off x="0" y="11151"/>
            <a:ext cx="12192000" cy="6858000"/>
          </a:xfrm>
          <a:prstGeom prst="rect">
            <a:avLst/>
          </a:prstGeom>
          <a:noFill/>
          <a:ln>
            <a:noFill/>
          </a:ln>
        </p:spPr>
      </p:pic>
      <p:sp>
        <p:nvSpPr>
          <p:cNvPr id="157" name="Google Shape;157;p3"/>
          <p:cNvSpPr/>
          <p:nvPr/>
        </p:nvSpPr>
        <p:spPr>
          <a:xfrm>
            <a:off x="4186826" y="2828835"/>
            <a:ext cx="3818353" cy="1200329"/>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ABOUT</a:t>
            </a:r>
            <a:r>
              <a:rPr b="1" i="0" lang="en-US" sz="3600" u="none" cap="none" strike="noStrike">
                <a:solidFill>
                  <a:srgbClr val="C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Calibri"/>
                <a:ea typeface="Calibri"/>
                <a:cs typeface="Calibri"/>
                <a:sym typeface="Calibri"/>
              </a:rPr>
              <a:t>RED BOX DAPP </a:t>
            </a:r>
            <a:endParaRPr b="0" i="0" sz="1400" u="none" cap="none" strike="noStrike">
              <a:solidFill>
                <a:srgbClr val="000000"/>
              </a:solidFill>
              <a:latin typeface="Arial"/>
              <a:ea typeface="Arial"/>
              <a:cs typeface="Arial"/>
              <a:sym typeface="Arial"/>
            </a:endParaRPr>
          </a:p>
        </p:txBody>
      </p:sp>
      <p:pic>
        <p:nvPicPr>
          <p:cNvPr id="158" name="Google Shape;158;p3"/>
          <p:cNvPicPr preferRelativeResize="0"/>
          <p:nvPr/>
        </p:nvPicPr>
        <p:blipFill rotWithShape="1">
          <a:blip r:embed="rId4">
            <a:alphaModFix/>
          </a:blip>
          <a:srcRect b="0" l="0" r="0" t="0"/>
          <a:stretch/>
        </p:blipFill>
        <p:spPr>
          <a:xfrm>
            <a:off x="10694466" y="5542164"/>
            <a:ext cx="1151457" cy="1230843"/>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pic>
        <p:nvPicPr>
          <p:cNvPr id="682" name="Google Shape;682;p30"/>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683" name="Google Shape;683;p30"/>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sp>
        <p:nvSpPr>
          <p:cNvPr id="684" name="Google Shape;684;p30"/>
          <p:cNvSpPr txBox="1"/>
          <p:nvPr/>
        </p:nvSpPr>
        <p:spPr>
          <a:xfrm>
            <a:off x="210638" y="5276681"/>
            <a:ext cx="11640250" cy="92333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By the end of Round 1,2,3,4, investors can be more proactive with the number of RBD they wish to own. </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At this time,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was able to be confident in the growth of the RBD and the balance of the market when it was officially presented on at least 3 international exchanges, making the RBD exchange free and be more proactive.</a:t>
            </a:r>
            <a:endParaRPr b="0" i="0" sz="1400" u="none" cap="none" strike="noStrike">
              <a:solidFill>
                <a:srgbClr val="000000"/>
              </a:solidFill>
              <a:latin typeface="Arial"/>
              <a:ea typeface="Arial"/>
              <a:cs typeface="Arial"/>
              <a:sym typeface="Arial"/>
            </a:endParaRPr>
          </a:p>
        </p:txBody>
      </p:sp>
      <p:sp>
        <p:nvSpPr>
          <p:cNvPr id="685" name="Google Shape;685;p30"/>
          <p:cNvSpPr txBox="1"/>
          <p:nvPr/>
        </p:nvSpPr>
        <p:spPr>
          <a:xfrm>
            <a:off x="468115" y="6138596"/>
            <a:ext cx="1138277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Round 5, expanding the supply of RBD to meet the needs of RBD owners for trading and long-term storage of investors!</a:t>
            </a:r>
            <a:endParaRPr b="0" i="0" sz="1800" u="none" cap="none" strike="noStrike">
              <a:solidFill>
                <a:schemeClr val="lt1"/>
              </a:solidFill>
              <a:latin typeface="Calibri"/>
              <a:ea typeface="Calibri"/>
              <a:cs typeface="Calibri"/>
              <a:sym typeface="Calibri"/>
            </a:endParaRPr>
          </a:p>
        </p:txBody>
      </p:sp>
      <p:grpSp>
        <p:nvGrpSpPr>
          <p:cNvPr id="686" name="Google Shape;686;p30"/>
          <p:cNvGrpSpPr/>
          <p:nvPr/>
        </p:nvGrpSpPr>
        <p:grpSpPr>
          <a:xfrm>
            <a:off x="367091" y="1313774"/>
            <a:ext cx="12073278" cy="3994399"/>
            <a:chOff x="128976" y="1519812"/>
            <a:chExt cx="12073278" cy="3994399"/>
          </a:xfrm>
        </p:grpSpPr>
        <p:grpSp>
          <p:nvGrpSpPr>
            <p:cNvPr id="687" name="Google Shape;687;p30"/>
            <p:cNvGrpSpPr/>
            <p:nvPr/>
          </p:nvGrpSpPr>
          <p:grpSpPr>
            <a:xfrm>
              <a:off x="128976" y="1519812"/>
              <a:ext cx="5266809" cy="2175798"/>
              <a:chOff x="330454" y="1762982"/>
              <a:chExt cx="5266809" cy="2175798"/>
            </a:xfrm>
          </p:grpSpPr>
          <p:sp>
            <p:nvSpPr>
              <p:cNvPr id="688" name="Google Shape;688;p30"/>
              <p:cNvSpPr/>
              <p:nvPr/>
            </p:nvSpPr>
            <p:spPr>
              <a:xfrm>
                <a:off x="330454" y="1947648"/>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89" name="Google Shape;689;p30"/>
              <p:cNvSpPr txBox="1"/>
              <p:nvPr/>
            </p:nvSpPr>
            <p:spPr>
              <a:xfrm>
                <a:off x="434499" y="2160251"/>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15 MILLION TOKENS AT PRICE $0.07</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1,000,000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2,000,000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3,000,000 Tokens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4,000,000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5,000,000 Tokens</a:t>
                </a:r>
                <a:endParaRPr b="0" i="0" sz="1400" u="none" cap="none" strike="noStrike">
                  <a:solidFill>
                    <a:srgbClr val="000000"/>
                  </a:solidFill>
                  <a:latin typeface="Arial"/>
                  <a:ea typeface="Arial"/>
                  <a:cs typeface="Arial"/>
                  <a:sym typeface="Arial"/>
                </a:endParaRPr>
              </a:p>
            </p:txBody>
          </p:sp>
          <p:sp>
            <p:nvSpPr>
              <p:cNvPr id="690" name="Google Shape;690;p30"/>
              <p:cNvSpPr/>
              <p:nvPr/>
            </p:nvSpPr>
            <p:spPr>
              <a:xfrm>
                <a:off x="650357" y="1764575"/>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1" name="Google Shape;691;p30"/>
              <p:cNvSpPr txBox="1"/>
              <p:nvPr/>
            </p:nvSpPr>
            <p:spPr>
              <a:xfrm>
                <a:off x="831827" y="1762982"/>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5</a:t>
                </a:r>
                <a:endParaRPr b="0" i="0" sz="1400" u="none" cap="none" strike="noStrike">
                  <a:solidFill>
                    <a:srgbClr val="000000"/>
                  </a:solidFill>
                  <a:latin typeface="Arial"/>
                  <a:ea typeface="Arial"/>
                  <a:cs typeface="Arial"/>
                  <a:sym typeface="Arial"/>
                </a:endParaRPr>
              </a:p>
            </p:txBody>
          </p:sp>
        </p:grpSp>
        <p:grpSp>
          <p:nvGrpSpPr>
            <p:cNvPr id="692" name="Google Shape;692;p30"/>
            <p:cNvGrpSpPr/>
            <p:nvPr/>
          </p:nvGrpSpPr>
          <p:grpSpPr>
            <a:xfrm>
              <a:off x="172893" y="3759761"/>
              <a:ext cx="6347908" cy="1754400"/>
              <a:chOff x="374371" y="4176384"/>
              <a:chExt cx="6347908" cy="1754400"/>
            </a:xfrm>
          </p:grpSpPr>
          <p:sp>
            <p:nvSpPr>
              <p:cNvPr id="693" name="Google Shape;693;p30"/>
              <p:cNvSpPr txBox="1"/>
              <p:nvPr/>
            </p:nvSpPr>
            <p:spPr>
              <a:xfrm>
                <a:off x="585179" y="4176384"/>
                <a:ext cx="6137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for sale :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From 02/14/2020 to 02/18/2020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to break:</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02/19/2020 – 02/23/2020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      Opening time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nvGrpSpPr>
              <p:cNvPr id="694" name="Google Shape;694;p30"/>
              <p:cNvGrpSpPr/>
              <p:nvPr/>
            </p:nvGrpSpPr>
            <p:grpSpPr>
              <a:xfrm>
                <a:off x="374371" y="4283674"/>
                <a:ext cx="122955" cy="1237200"/>
                <a:chOff x="6526679" y="3050116"/>
                <a:chExt cx="122955" cy="1237200"/>
              </a:xfrm>
            </p:grpSpPr>
            <p:cxnSp>
              <p:nvCxnSpPr>
                <p:cNvPr id="695" name="Google Shape;695;p30"/>
                <p:cNvCxnSpPr>
                  <a:endCxn id="696"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697" name="Google Shape;697;p30"/>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6" name="Google Shape;696;p30"/>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698" name="Google Shape;698;p30"/>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699" name="Google Shape;699;p30"/>
            <p:cNvGrpSpPr/>
            <p:nvPr/>
          </p:nvGrpSpPr>
          <p:grpSpPr>
            <a:xfrm>
              <a:off x="5816854" y="1519812"/>
              <a:ext cx="5266809" cy="2175798"/>
              <a:chOff x="330454" y="1762982"/>
              <a:chExt cx="5266809" cy="2175798"/>
            </a:xfrm>
          </p:grpSpPr>
          <p:sp>
            <p:nvSpPr>
              <p:cNvPr id="700" name="Google Shape;700;p30"/>
              <p:cNvSpPr/>
              <p:nvPr/>
            </p:nvSpPr>
            <p:spPr>
              <a:xfrm>
                <a:off x="330454" y="1947648"/>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1" name="Google Shape;701;p30"/>
              <p:cNvSpPr txBox="1"/>
              <p:nvPr/>
            </p:nvSpPr>
            <p:spPr>
              <a:xfrm>
                <a:off x="434499" y="2160251"/>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20 MILLION TOKENS AT PRICE $0.077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1,000,000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2,500,000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3,500,000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5,500,000 Tokens </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7,500,000 Tokens</a:t>
                </a:r>
                <a:endParaRPr b="0" i="0" sz="1400" u="none" cap="none" strike="noStrike">
                  <a:solidFill>
                    <a:srgbClr val="000000"/>
                  </a:solidFill>
                  <a:latin typeface="Arial"/>
                  <a:ea typeface="Arial"/>
                  <a:cs typeface="Arial"/>
                  <a:sym typeface="Arial"/>
                </a:endParaRPr>
              </a:p>
            </p:txBody>
          </p:sp>
          <p:sp>
            <p:nvSpPr>
              <p:cNvPr id="702" name="Google Shape;702;p30"/>
              <p:cNvSpPr/>
              <p:nvPr/>
            </p:nvSpPr>
            <p:spPr>
              <a:xfrm>
                <a:off x="650357" y="1764575"/>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3" name="Google Shape;703;p30"/>
              <p:cNvSpPr txBox="1"/>
              <p:nvPr/>
            </p:nvSpPr>
            <p:spPr>
              <a:xfrm>
                <a:off x="831827" y="1762982"/>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6</a:t>
                </a:r>
                <a:endParaRPr b="0" i="0" sz="1400" u="none" cap="none" strike="noStrike">
                  <a:solidFill>
                    <a:srgbClr val="000000"/>
                  </a:solidFill>
                  <a:latin typeface="Arial"/>
                  <a:ea typeface="Arial"/>
                  <a:cs typeface="Arial"/>
                  <a:sym typeface="Arial"/>
                </a:endParaRPr>
              </a:p>
            </p:txBody>
          </p:sp>
        </p:grpSp>
        <p:grpSp>
          <p:nvGrpSpPr>
            <p:cNvPr id="704" name="Google Shape;704;p30"/>
            <p:cNvGrpSpPr/>
            <p:nvPr/>
          </p:nvGrpSpPr>
          <p:grpSpPr>
            <a:xfrm>
              <a:off x="5860771" y="3759811"/>
              <a:ext cx="6341483" cy="1754400"/>
              <a:chOff x="374371" y="4176434"/>
              <a:chExt cx="6341483" cy="1754400"/>
            </a:xfrm>
          </p:grpSpPr>
          <p:sp>
            <p:nvSpPr>
              <p:cNvPr id="705" name="Google Shape;705;p30"/>
              <p:cNvSpPr txBox="1"/>
              <p:nvPr/>
            </p:nvSpPr>
            <p:spPr>
              <a:xfrm>
                <a:off x="578754" y="4176434"/>
                <a:ext cx="6137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for sale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From 02/24/2020 to 02/28/2020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to break: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02/29/2020 – 03/04/2020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       Opening time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nvGrpSpPr>
              <p:cNvPr id="706" name="Google Shape;706;p30"/>
              <p:cNvGrpSpPr/>
              <p:nvPr/>
            </p:nvGrpSpPr>
            <p:grpSpPr>
              <a:xfrm>
                <a:off x="374371" y="4283674"/>
                <a:ext cx="122955" cy="1237200"/>
                <a:chOff x="6526679" y="3050116"/>
                <a:chExt cx="122955" cy="1237200"/>
              </a:xfrm>
            </p:grpSpPr>
            <p:cxnSp>
              <p:nvCxnSpPr>
                <p:cNvPr id="707" name="Google Shape;707;p30"/>
                <p:cNvCxnSpPr>
                  <a:endCxn id="708"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709" name="Google Shape;709;p30"/>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08" name="Google Shape;708;p30"/>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10" name="Google Shape;710;p30"/>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sp>
        <p:nvSpPr>
          <p:cNvPr id="711" name="Google Shape;711;p30"/>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5" name="Shape 715"/>
        <p:cNvGrpSpPr/>
        <p:nvPr/>
      </p:nvGrpSpPr>
      <p:grpSpPr>
        <a:xfrm>
          <a:off x="0" y="0"/>
          <a:ext cx="0" cy="0"/>
          <a:chOff x="0" y="0"/>
          <a:chExt cx="0" cy="0"/>
        </a:xfrm>
      </p:grpSpPr>
      <p:pic>
        <p:nvPicPr>
          <p:cNvPr id="716" name="Google Shape;716;p31"/>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717" name="Google Shape;717;p31"/>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grpSp>
        <p:nvGrpSpPr>
          <p:cNvPr id="718" name="Google Shape;718;p31"/>
          <p:cNvGrpSpPr/>
          <p:nvPr/>
        </p:nvGrpSpPr>
        <p:grpSpPr>
          <a:xfrm>
            <a:off x="367091" y="1833747"/>
            <a:ext cx="12085128" cy="3994424"/>
            <a:chOff x="128976" y="1519812"/>
            <a:chExt cx="12085128" cy="3994424"/>
          </a:xfrm>
        </p:grpSpPr>
        <p:grpSp>
          <p:nvGrpSpPr>
            <p:cNvPr id="719" name="Google Shape;719;p31"/>
            <p:cNvGrpSpPr/>
            <p:nvPr/>
          </p:nvGrpSpPr>
          <p:grpSpPr>
            <a:xfrm>
              <a:off x="128976" y="1519812"/>
              <a:ext cx="5266809" cy="2175798"/>
              <a:chOff x="330454" y="1762982"/>
              <a:chExt cx="5266809" cy="2175798"/>
            </a:xfrm>
          </p:grpSpPr>
          <p:sp>
            <p:nvSpPr>
              <p:cNvPr id="720" name="Google Shape;720;p31"/>
              <p:cNvSpPr/>
              <p:nvPr/>
            </p:nvSpPr>
            <p:spPr>
              <a:xfrm>
                <a:off x="330454" y="1947648"/>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1" name="Google Shape;721;p31"/>
              <p:cNvSpPr txBox="1"/>
              <p:nvPr/>
            </p:nvSpPr>
            <p:spPr>
              <a:xfrm>
                <a:off x="434499" y="2160251"/>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20 MILLION TOKENS AT PRICE $0.08</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2,000,000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3,000,000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4,000,000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5,000,000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6,000,000 Tokens</a:t>
                </a:r>
                <a:endParaRPr b="0" i="0" sz="1400" u="none" cap="none" strike="noStrike">
                  <a:solidFill>
                    <a:srgbClr val="000000"/>
                  </a:solidFill>
                  <a:latin typeface="Arial"/>
                  <a:ea typeface="Arial"/>
                  <a:cs typeface="Arial"/>
                  <a:sym typeface="Arial"/>
                </a:endParaRPr>
              </a:p>
            </p:txBody>
          </p:sp>
          <p:sp>
            <p:nvSpPr>
              <p:cNvPr id="722" name="Google Shape;722;p31"/>
              <p:cNvSpPr/>
              <p:nvPr/>
            </p:nvSpPr>
            <p:spPr>
              <a:xfrm>
                <a:off x="650357" y="1764575"/>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3" name="Google Shape;723;p31"/>
              <p:cNvSpPr txBox="1"/>
              <p:nvPr/>
            </p:nvSpPr>
            <p:spPr>
              <a:xfrm>
                <a:off x="831827" y="1762982"/>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7</a:t>
                </a:r>
                <a:endParaRPr b="0" i="0" sz="1400" u="none" cap="none" strike="noStrike">
                  <a:solidFill>
                    <a:srgbClr val="000000"/>
                  </a:solidFill>
                  <a:latin typeface="Arial"/>
                  <a:ea typeface="Arial"/>
                  <a:cs typeface="Arial"/>
                  <a:sym typeface="Arial"/>
                </a:endParaRPr>
              </a:p>
            </p:txBody>
          </p:sp>
        </p:grpSp>
        <p:grpSp>
          <p:nvGrpSpPr>
            <p:cNvPr id="724" name="Google Shape;724;p31"/>
            <p:cNvGrpSpPr/>
            <p:nvPr/>
          </p:nvGrpSpPr>
          <p:grpSpPr>
            <a:xfrm>
              <a:off x="172893" y="3759799"/>
              <a:ext cx="6353308" cy="1754400"/>
              <a:chOff x="374371" y="4176422"/>
              <a:chExt cx="6353308" cy="1754400"/>
            </a:xfrm>
          </p:grpSpPr>
          <p:sp>
            <p:nvSpPr>
              <p:cNvPr id="725" name="Google Shape;725;p31"/>
              <p:cNvSpPr txBox="1"/>
              <p:nvPr/>
            </p:nvSpPr>
            <p:spPr>
              <a:xfrm>
                <a:off x="590579" y="4176422"/>
                <a:ext cx="6137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for sale :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From 03/05/2020 to 03/09/2020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to break:</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10/03/2020 – 14/03/2020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      </a:t>
                </a:r>
                <a:r>
                  <a:rPr b="1" i="0" lang="en-US" sz="1800" u="none" cap="none" strike="noStrike">
                    <a:solidFill>
                      <a:schemeClr val="lt1"/>
                    </a:solidFill>
                    <a:latin typeface="Calibri"/>
                    <a:ea typeface="Calibri"/>
                    <a:cs typeface="Calibri"/>
                    <a:sym typeface="Calibri"/>
                  </a:rPr>
                  <a:t>Opening time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nvGrpSpPr>
              <p:cNvPr id="726" name="Google Shape;726;p31"/>
              <p:cNvGrpSpPr/>
              <p:nvPr/>
            </p:nvGrpSpPr>
            <p:grpSpPr>
              <a:xfrm>
                <a:off x="374371" y="4283674"/>
                <a:ext cx="122955" cy="1237200"/>
                <a:chOff x="6526679" y="3050116"/>
                <a:chExt cx="122955" cy="1237200"/>
              </a:xfrm>
            </p:grpSpPr>
            <p:cxnSp>
              <p:nvCxnSpPr>
                <p:cNvPr id="727" name="Google Shape;727;p31"/>
                <p:cNvCxnSpPr>
                  <a:endCxn id="728"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729" name="Google Shape;729;p31"/>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28" name="Google Shape;728;p31"/>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0" name="Google Shape;730;p31"/>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nvGrpSpPr>
            <p:cNvPr id="731" name="Google Shape;731;p31"/>
            <p:cNvGrpSpPr/>
            <p:nvPr/>
          </p:nvGrpSpPr>
          <p:grpSpPr>
            <a:xfrm>
              <a:off x="5816854" y="1519812"/>
              <a:ext cx="5266809" cy="2175798"/>
              <a:chOff x="330454" y="1762982"/>
              <a:chExt cx="5266809" cy="2175798"/>
            </a:xfrm>
          </p:grpSpPr>
          <p:sp>
            <p:nvSpPr>
              <p:cNvPr id="732" name="Google Shape;732;p31"/>
              <p:cNvSpPr/>
              <p:nvPr/>
            </p:nvSpPr>
            <p:spPr>
              <a:xfrm>
                <a:off x="330454" y="1947648"/>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3" name="Google Shape;733;p31"/>
              <p:cNvSpPr txBox="1"/>
              <p:nvPr/>
            </p:nvSpPr>
            <p:spPr>
              <a:xfrm>
                <a:off x="434499" y="2160251"/>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20 MILLION TOKENS AT PRICE $0.088</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1,500,000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2,000,000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3,500,000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5,500,000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7,500,000 Tokens</a:t>
                </a:r>
                <a:endParaRPr b="0" i="0" sz="1400" u="none" cap="none" strike="noStrike">
                  <a:solidFill>
                    <a:srgbClr val="000000"/>
                  </a:solidFill>
                  <a:latin typeface="Arial"/>
                  <a:ea typeface="Arial"/>
                  <a:cs typeface="Arial"/>
                  <a:sym typeface="Arial"/>
                </a:endParaRPr>
              </a:p>
            </p:txBody>
          </p:sp>
          <p:sp>
            <p:nvSpPr>
              <p:cNvPr id="734" name="Google Shape;734;p31"/>
              <p:cNvSpPr/>
              <p:nvPr/>
            </p:nvSpPr>
            <p:spPr>
              <a:xfrm>
                <a:off x="650357" y="1764575"/>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35" name="Google Shape;735;p31"/>
              <p:cNvSpPr txBox="1"/>
              <p:nvPr/>
            </p:nvSpPr>
            <p:spPr>
              <a:xfrm>
                <a:off x="831827" y="1762982"/>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8</a:t>
                </a:r>
                <a:endParaRPr b="0" i="0" sz="1400" u="none" cap="none" strike="noStrike">
                  <a:solidFill>
                    <a:srgbClr val="000000"/>
                  </a:solidFill>
                  <a:latin typeface="Arial"/>
                  <a:ea typeface="Arial"/>
                  <a:cs typeface="Arial"/>
                  <a:sym typeface="Arial"/>
                </a:endParaRPr>
              </a:p>
            </p:txBody>
          </p:sp>
        </p:grpSp>
        <p:grpSp>
          <p:nvGrpSpPr>
            <p:cNvPr id="736" name="Google Shape;736;p31"/>
            <p:cNvGrpSpPr/>
            <p:nvPr/>
          </p:nvGrpSpPr>
          <p:grpSpPr>
            <a:xfrm>
              <a:off x="5860771" y="3759836"/>
              <a:ext cx="6353333" cy="1754400"/>
              <a:chOff x="374371" y="4176459"/>
              <a:chExt cx="6353333" cy="1754400"/>
            </a:xfrm>
          </p:grpSpPr>
          <p:sp>
            <p:nvSpPr>
              <p:cNvPr id="737" name="Google Shape;737;p31"/>
              <p:cNvSpPr txBox="1"/>
              <p:nvPr/>
            </p:nvSpPr>
            <p:spPr>
              <a:xfrm>
                <a:off x="590604" y="4176459"/>
                <a:ext cx="6137100" cy="17544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for sale :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From 03/15/2020 to 03/19/2020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to break:</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20/03/2020 – 24/03/2020</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      Opening time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nvGrpSpPr>
              <p:cNvPr id="738" name="Google Shape;738;p31"/>
              <p:cNvGrpSpPr/>
              <p:nvPr/>
            </p:nvGrpSpPr>
            <p:grpSpPr>
              <a:xfrm>
                <a:off x="374371" y="4283674"/>
                <a:ext cx="122955" cy="1237200"/>
                <a:chOff x="6526679" y="3050116"/>
                <a:chExt cx="122955" cy="1237200"/>
              </a:xfrm>
            </p:grpSpPr>
            <p:cxnSp>
              <p:nvCxnSpPr>
                <p:cNvPr id="739" name="Google Shape;739;p31"/>
                <p:cNvCxnSpPr>
                  <a:endCxn id="740" idx="4"/>
                </p:cNvCxnSpPr>
                <p:nvPr/>
              </p:nvCxnSpPr>
              <p:spPr>
                <a:xfrm>
                  <a:off x="6586506" y="3050116"/>
                  <a:ext cx="3000" cy="1237200"/>
                </a:xfrm>
                <a:prstGeom prst="straightConnector1">
                  <a:avLst/>
                </a:prstGeom>
                <a:noFill/>
                <a:ln cap="flat" cmpd="sng" w="9525">
                  <a:solidFill>
                    <a:srgbClr val="C1272D"/>
                  </a:solidFill>
                  <a:prstDash val="solid"/>
                  <a:miter lim="800000"/>
                  <a:headEnd len="sm" w="sm" type="none"/>
                  <a:tailEnd len="sm" w="sm" type="none"/>
                </a:ln>
              </p:spPr>
            </p:cxnSp>
            <p:sp>
              <p:nvSpPr>
                <p:cNvPr id="741" name="Google Shape;741;p31"/>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0" name="Google Shape;740;p31"/>
                <p:cNvSpPr/>
                <p:nvPr/>
              </p:nvSpPr>
              <p:spPr>
                <a:xfrm>
                  <a:off x="6529378" y="416706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42" name="Google Shape;742;p31"/>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grpSp>
      <p:sp>
        <p:nvSpPr>
          <p:cNvPr id="743" name="Google Shape;743;p31"/>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7" name="Shape 747"/>
        <p:cNvGrpSpPr/>
        <p:nvPr/>
      </p:nvGrpSpPr>
      <p:grpSpPr>
        <a:xfrm>
          <a:off x="0" y="0"/>
          <a:ext cx="0" cy="0"/>
          <a:chOff x="0" y="0"/>
          <a:chExt cx="0" cy="0"/>
        </a:xfrm>
      </p:grpSpPr>
      <p:pic>
        <p:nvPicPr>
          <p:cNvPr id="748" name="Google Shape;748;p32"/>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749" name="Google Shape;749;p32"/>
          <p:cNvSpPr txBox="1"/>
          <p:nvPr/>
        </p:nvSpPr>
        <p:spPr>
          <a:xfrm>
            <a:off x="3059201" y="344278"/>
            <a:ext cx="2473626"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ITO ISSUEING SCHEDULE</a:t>
            </a:r>
            <a:endParaRPr b="1" i="0" sz="1800" u="none" cap="none" strike="noStrike">
              <a:solidFill>
                <a:schemeClr val="lt1"/>
              </a:solidFill>
              <a:latin typeface="Arial"/>
              <a:ea typeface="Arial"/>
              <a:cs typeface="Arial"/>
              <a:sym typeface="Arial"/>
            </a:endParaRPr>
          </a:p>
        </p:txBody>
      </p:sp>
      <p:grpSp>
        <p:nvGrpSpPr>
          <p:cNvPr id="750" name="Google Shape;750;p32"/>
          <p:cNvGrpSpPr/>
          <p:nvPr/>
        </p:nvGrpSpPr>
        <p:grpSpPr>
          <a:xfrm>
            <a:off x="367091" y="2062356"/>
            <a:ext cx="5266809" cy="2175798"/>
            <a:chOff x="330454" y="1762982"/>
            <a:chExt cx="5266809" cy="2175798"/>
          </a:xfrm>
        </p:grpSpPr>
        <p:sp>
          <p:nvSpPr>
            <p:cNvPr id="751" name="Google Shape;751;p32"/>
            <p:cNvSpPr/>
            <p:nvPr/>
          </p:nvSpPr>
          <p:spPr>
            <a:xfrm>
              <a:off x="330454" y="1947648"/>
              <a:ext cx="5266809" cy="1991132"/>
            </a:xfrm>
            <a:prstGeom prst="roundRect">
              <a:avLst>
                <a:gd fmla="val 7112"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2" name="Google Shape;752;p32"/>
            <p:cNvSpPr txBox="1"/>
            <p:nvPr/>
          </p:nvSpPr>
          <p:spPr>
            <a:xfrm>
              <a:off x="434499" y="2160251"/>
              <a:ext cx="4862513" cy="167530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lt1"/>
                </a:buClr>
                <a:buSzPts val="1800"/>
                <a:buFont typeface="Arial"/>
                <a:buNone/>
              </a:pPr>
              <a:r>
                <a:rPr b="1" i="0" lang="en-US" sz="1800" u="none" cap="none" strike="noStrike">
                  <a:solidFill>
                    <a:schemeClr val="lt1"/>
                  </a:solidFill>
                  <a:latin typeface="Calibri"/>
                  <a:ea typeface="Calibri"/>
                  <a:cs typeface="Calibri"/>
                  <a:sym typeface="Calibri"/>
                </a:rPr>
                <a:t>ISSUE 30 MILLION TOKENS AT PRICE $ 0.1</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1:   2,000,000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2:   4,000,000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3:   6,000,000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4:   8,000,000 Tokens</a:t>
              </a:r>
              <a:endParaRPr b="0" i="0" sz="1400" u="none" cap="none" strike="noStrike">
                <a:solidFill>
                  <a:srgbClr val="000000"/>
                </a:solidFill>
                <a:latin typeface="Arial"/>
                <a:ea typeface="Arial"/>
                <a:cs typeface="Arial"/>
                <a:sym typeface="Arial"/>
              </a:endParaRPr>
            </a:p>
            <a:p>
              <a:pPr indent="0" lvl="0" marL="0" marR="0" rtl="0" algn="l">
                <a:lnSpc>
                  <a:spcPct val="90000"/>
                </a:lnSpc>
                <a:spcBef>
                  <a:spcPts val="0"/>
                </a:spcBef>
                <a:spcAft>
                  <a:spcPts val="0"/>
                </a:spcAft>
                <a:buClr>
                  <a:schemeClr val="lt1"/>
                </a:buClr>
                <a:buSzPts val="1800"/>
                <a:buFont typeface="Arial"/>
                <a:buNone/>
              </a:pPr>
              <a:r>
                <a:rPr b="0" i="0" lang="en-US" sz="1800" u="none" cap="none" strike="noStrike">
                  <a:solidFill>
                    <a:schemeClr val="lt1"/>
                  </a:solidFill>
                  <a:latin typeface="Calibri"/>
                  <a:ea typeface="Calibri"/>
                  <a:cs typeface="Calibri"/>
                  <a:sym typeface="Calibri"/>
                </a:rPr>
                <a:t>Day 5: 10,000,000 Tokens</a:t>
              </a:r>
              <a:endParaRPr b="0" i="0" sz="1400" u="none" cap="none" strike="noStrike">
                <a:solidFill>
                  <a:srgbClr val="000000"/>
                </a:solidFill>
                <a:latin typeface="Arial"/>
                <a:ea typeface="Arial"/>
                <a:cs typeface="Arial"/>
                <a:sym typeface="Arial"/>
              </a:endParaRPr>
            </a:p>
          </p:txBody>
        </p:sp>
        <p:sp>
          <p:nvSpPr>
            <p:cNvPr id="753" name="Google Shape;753;p32"/>
            <p:cNvSpPr/>
            <p:nvPr/>
          </p:nvSpPr>
          <p:spPr>
            <a:xfrm>
              <a:off x="650357" y="1764575"/>
              <a:ext cx="1559753" cy="349745"/>
            </a:xfrm>
            <a:prstGeom prst="parallelogram">
              <a:avLst>
                <a:gd fmla="val 25000" name="adj"/>
              </a:avLst>
            </a:prstGeom>
            <a:solidFill>
              <a:srgbClr val="C00000"/>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54" name="Google Shape;754;p32"/>
            <p:cNvSpPr txBox="1"/>
            <p:nvPr/>
          </p:nvSpPr>
          <p:spPr>
            <a:xfrm>
              <a:off x="831827" y="1762982"/>
              <a:ext cx="108651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ROUND 9</a:t>
              </a:r>
              <a:endParaRPr b="0" i="0" sz="1400" u="none" cap="none" strike="noStrike">
                <a:solidFill>
                  <a:srgbClr val="000000"/>
                </a:solidFill>
                <a:latin typeface="Arial"/>
                <a:ea typeface="Arial"/>
                <a:cs typeface="Arial"/>
                <a:sym typeface="Arial"/>
              </a:endParaRPr>
            </a:p>
          </p:txBody>
        </p:sp>
      </p:grpSp>
      <p:grpSp>
        <p:nvGrpSpPr>
          <p:cNvPr id="755" name="Google Shape;755;p32"/>
          <p:cNvGrpSpPr/>
          <p:nvPr/>
        </p:nvGrpSpPr>
        <p:grpSpPr>
          <a:xfrm>
            <a:off x="6098886" y="2383445"/>
            <a:ext cx="6306008" cy="1200300"/>
            <a:chOff x="374371" y="4176422"/>
            <a:chExt cx="6306008" cy="1200300"/>
          </a:xfrm>
        </p:grpSpPr>
        <p:sp>
          <p:nvSpPr>
            <p:cNvPr id="756" name="Google Shape;756;p32"/>
            <p:cNvSpPr txBox="1"/>
            <p:nvPr/>
          </p:nvSpPr>
          <p:spPr>
            <a:xfrm>
              <a:off x="543279" y="4176422"/>
              <a:ext cx="6137100" cy="1200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Time for sale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From 03/25/2020 to 03/29/2020</a:t>
              </a:r>
              <a:endParaRPr b="0" i="0" sz="1800" u="none" cap="none" strike="noStrike">
                <a:solidFill>
                  <a:schemeClr val="lt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Opening time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9 AM GMT + 00:00 - 4 PM UTC +7</a:t>
              </a:r>
              <a:endParaRPr b="0" i="0" sz="1400" u="none" cap="none" strike="noStrike">
                <a:solidFill>
                  <a:srgbClr val="000000"/>
                </a:solidFill>
                <a:latin typeface="Arial"/>
                <a:ea typeface="Arial"/>
                <a:cs typeface="Arial"/>
                <a:sym typeface="Arial"/>
              </a:endParaRPr>
            </a:p>
          </p:txBody>
        </p:sp>
        <p:grpSp>
          <p:nvGrpSpPr>
            <p:cNvPr id="757" name="Google Shape;757;p32"/>
            <p:cNvGrpSpPr/>
            <p:nvPr/>
          </p:nvGrpSpPr>
          <p:grpSpPr>
            <a:xfrm>
              <a:off x="374371" y="4283594"/>
              <a:ext cx="120256" cy="678900"/>
              <a:chOff x="6526679" y="3050036"/>
              <a:chExt cx="120256" cy="678900"/>
            </a:xfrm>
          </p:grpSpPr>
          <p:cxnSp>
            <p:nvCxnSpPr>
              <p:cNvPr id="758" name="Google Shape;758;p32"/>
              <p:cNvCxnSpPr>
                <a:endCxn id="759" idx="4"/>
              </p:cNvCxnSpPr>
              <p:nvPr/>
            </p:nvCxnSpPr>
            <p:spPr>
              <a:xfrm>
                <a:off x="6586507" y="3050036"/>
                <a:ext cx="300" cy="678900"/>
              </a:xfrm>
              <a:prstGeom prst="straightConnector1">
                <a:avLst/>
              </a:prstGeom>
              <a:noFill/>
              <a:ln cap="flat" cmpd="sng" w="9525">
                <a:solidFill>
                  <a:srgbClr val="C1272D"/>
                </a:solidFill>
                <a:prstDash val="solid"/>
                <a:miter lim="800000"/>
                <a:headEnd len="sm" w="sm" type="none"/>
                <a:tailEnd len="sm" w="sm" type="none"/>
              </a:ln>
            </p:spPr>
          </p:cxnSp>
          <p:sp>
            <p:nvSpPr>
              <p:cNvPr id="759" name="Google Shape;759;p32"/>
              <p:cNvSpPr/>
              <p:nvPr/>
            </p:nvSpPr>
            <p:spPr>
              <a:xfrm>
                <a:off x="6526679" y="3608680"/>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60" name="Google Shape;760;p32"/>
              <p:cNvSpPr/>
              <p:nvPr/>
            </p:nvSpPr>
            <p:spPr>
              <a:xfrm>
                <a:off x="6526679" y="3077562"/>
                <a:ext cx="120256" cy="120256"/>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sp>
        <p:nvSpPr>
          <p:cNvPr id="761" name="Google Shape;761;p32"/>
          <p:cNvSpPr txBox="1"/>
          <p:nvPr/>
        </p:nvSpPr>
        <p:spPr>
          <a:xfrm>
            <a:off x="284330" y="4893424"/>
            <a:ext cx="11462987" cy="92333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At the end of ITO,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officially launched ecosystems that use RBD as the official trading currency, and appeared on 03 international exchanges, confirming the important position and growth rate  when helping investors achieve 200% of investment capital in the first 03 months.</a:t>
            </a:r>
            <a:endParaRPr b="0" i="0" sz="1800" u="none" cap="none" strike="noStrike">
              <a:solidFill>
                <a:schemeClr val="lt1"/>
              </a:solidFill>
              <a:latin typeface="Calibri"/>
              <a:ea typeface="Calibri"/>
              <a:cs typeface="Calibri"/>
              <a:sym typeface="Calibri"/>
            </a:endParaRPr>
          </a:p>
        </p:txBody>
      </p:sp>
      <p:sp>
        <p:nvSpPr>
          <p:cNvPr id="762" name="Google Shape;762;p32"/>
          <p:cNvSpPr txBox="1"/>
          <p:nvPr/>
        </p:nvSpPr>
        <p:spPr>
          <a:xfrm>
            <a:off x="6015824" y="3901715"/>
            <a:ext cx="574990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TOTAL ITO ISSUED DURING 3 MONTHS: 150 MILLION RBD</a:t>
            </a:r>
            <a:endParaRPr b="0" i="0" sz="1400" u="none" cap="none" strike="noStrike">
              <a:solidFill>
                <a:srgbClr val="000000"/>
              </a:solidFill>
              <a:latin typeface="Arial"/>
              <a:ea typeface="Arial"/>
              <a:cs typeface="Arial"/>
              <a:sym typeface="Arial"/>
            </a:endParaRPr>
          </a:p>
        </p:txBody>
      </p:sp>
      <p:sp>
        <p:nvSpPr>
          <p:cNvPr id="763" name="Google Shape;763;p32"/>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pic>
        <p:nvPicPr>
          <p:cNvPr id="769" name="Google Shape;769;p33"/>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sp>
        <p:nvSpPr>
          <p:cNvPr id="770" name="Google Shape;770;p33"/>
          <p:cNvSpPr/>
          <p:nvPr/>
        </p:nvSpPr>
        <p:spPr>
          <a:xfrm>
            <a:off x="4916493" y="1362980"/>
            <a:ext cx="2198664" cy="564896"/>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1" name="Google Shape;771;p33"/>
          <p:cNvSpPr txBox="1"/>
          <p:nvPr/>
        </p:nvSpPr>
        <p:spPr>
          <a:xfrm>
            <a:off x="3000307" y="344278"/>
            <a:ext cx="2091278"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AGENCY POLICY</a:t>
            </a:r>
            <a:endParaRPr b="0" i="0" sz="1400" u="none" cap="none" strike="noStrike">
              <a:solidFill>
                <a:srgbClr val="000000"/>
              </a:solidFill>
              <a:latin typeface="Arial"/>
              <a:ea typeface="Arial"/>
              <a:cs typeface="Arial"/>
              <a:sym typeface="Arial"/>
            </a:endParaRPr>
          </a:p>
        </p:txBody>
      </p:sp>
      <p:sp>
        <p:nvSpPr>
          <p:cNvPr id="772" name="Google Shape;772;p33"/>
          <p:cNvSpPr txBox="1"/>
          <p:nvPr/>
        </p:nvSpPr>
        <p:spPr>
          <a:xfrm>
            <a:off x="120074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5</a:t>
            </a:r>
            <a:endParaRPr b="0" i="0" sz="1400" u="none" cap="none" strike="noStrike">
              <a:solidFill>
                <a:srgbClr val="000000"/>
              </a:solidFill>
              <a:latin typeface="Arial"/>
              <a:ea typeface="Arial"/>
              <a:cs typeface="Arial"/>
              <a:sym typeface="Arial"/>
            </a:endParaRPr>
          </a:p>
        </p:txBody>
      </p:sp>
      <p:pic>
        <p:nvPicPr>
          <p:cNvPr id="773" name="Google Shape;773;p33"/>
          <p:cNvPicPr preferRelativeResize="0"/>
          <p:nvPr/>
        </p:nvPicPr>
        <p:blipFill rotWithShape="1">
          <a:blip r:embed="rId4">
            <a:alphaModFix/>
          </a:blip>
          <a:srcRect b="0" l="0" r="0" t="0"/>
          <a:stretch/>
        </p:blipFill>
        <p:spPr>
          <a:xfrm>
            <a:off x="10683449" y="5586232"/>
            <a:ext cx="1151457" cy="1230843"/>
          </a:xfrm>
          <a:prstGeom prst="rect">
            <a:avLst/>
          </a:prstGeom>
          <a:noFill/>
          <a:ln>
            <a:noFill/>
          </a:ln>
        </p:spPr>
      </p:pic>
      <p:sp>
        <p:nvSpPr>
          <p:cNvPr id="774" name="Google Shape;774;p33"/>
          <p:cNvSpPr txBox="1"/>
          <p:nvPr/>
        </p:nvSpPr>
        <p:spPr>
          <a:xfrm>
            <a:off x="1926077" y="4671263"/>
            <a:ext cx="7802289" cy="1200329"/>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Must own RBD from round 1 with an amount of RBD equal to $ 100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Commissions received in USD </a:t>
            </a:r>
            <a:endParaRPr b="0" i="0" sz="1800" u="none" cap="none" strike="noStrike">
              <a:solidFill>
                <a:schemeClr val="lt1"/>
              </a:solidFill>
              <a:latin typeface="Calibri"/>
              <a:ea typeface="Calibri"/>
              <a:cs typeface="Calibri"/>
              <a:sym typeface="Calibri"/>
            </a:endParaRPr>
          </a:p>
          <a:p>
            <a:pPr indent="-342900" lvl="0" marL="34290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The minimum withdrawal amount is $ 50 </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ID F1 – F2 – F3 must have a $ 100 input package	</a:t>
            </a:r>
            <a:endParaRPr b="0" i="0" sz="1400" u="none" cap="none" strike="noStrike">
              <a:solidFill>
                <a:srgbClr val="000000"/>
              </a:solidFill>
              <a:latin typeface="Arial"/>
              <a:ea typeface="Arial"/>
              <a:cs typeface="Arial"/>
              <a:sym typeface="Arial"/>
            </a:endParaRPr>
          </a:p>
        </p:txBody>
      </p:sp>
      <p:sp>
        <p:nvSpPr>
          <p:cNvPr id="775" name="Google Shape;775;p33"/>
          <p:cNvSpPr/>
          <p:nvPr/>
        </p:nvSpPr>
        <p:spPr>
          <a:xfrm>
            <a:off x="1322843" y="2852659"/>
            <a:ext cx="2754280" cy="6463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Get a commission 6% F1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6" name="Google Shape;776;p33"/>
          <p:cNvSpPr/>
          <p:nvPr/>
        </p:nvSpPr>
        <p:spPr>
          <a:xfrm>
            <a:off x="4725302" y="2738173"/>
            <a:ext cx="2730675" cy="646331"/>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Get a commission 3% F2</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Condition with 2 F1</a:t>
            </a:r>
            <a:endParaRPr b="0" i="0" sz="1400" u="none" cap="none" strike="noStrike">
              <a:solidFill>
                <a:srgbClr val="000000"/>
              </a:solidFill>
              <a:latin typeface="Arial"/>
              <a:ea typeface="Arial"/>
              <a:cs typeface="Arial"/>
              <a:sym typeface="Arial"/>
            </a:endParaRPr>
          </a:p>
        </p:txBody>
      </p:sp>
      <p:sp>
        <p:nvSpPr>
          <p:cNvPr id="777" name="Google Shape;777;p33"/>
          <p:cNvSpPr/>
          <p:nvPr/>
        </p:nvSpPr>
        <p:spPr>
          <a:xfrm>
            <a:off x="8130568" y="2738173"/>
            <a:ext cx="2754280" cy="923330"/>
          </a:xfrm>
          <a:prstGeom prst="rect">
            <a:avLst/>
          </a:prstGeom>
          <a:noFill/>
          <a:ln>
            <a:noFill/>
          </a:ln>
        </p:spPr>
        <p:txBody>
          <a:bodyPr anchorCtr="0" anchor="t" bIns="45700" lIns="91425" spcFirstLastPara="1" rIns="91425" wrap="square" tIns="45700">
            <a:spAutoFit/>
          </a:bodyPr>
          <a:lstStyle/>
          <a:p>
            <a:pPr indent="-3429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Get a commission 2% F2</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Condition with 3F1</a:t>
            </a:r>
            <a:endParaRPr b="0" i="0" sz="1400" u="none" cap="none" strike="noStrike">
              <a:solidFill>
                <a:srgbClr val="000000"/>
              </a:solidFill>
              <a:latin typeface="Arial"/>
              <a:ea typeface="Arial"/>
              <a:cs typeface="Arial"/>
              <a:sym typeface="Arial"/>
            </a:endParaRPr>
          </a:p>
          <a:p>
            <a:pPr indent="-342900" lvl="0" marL="3429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8" name="Google Shape;778;p33"/>
          <p:cNvSpPr/>
          <p:nvPr/>
        </p:nvSpPr>
        <p:spPr>
          <a:xfrm>
            <a:off x="1463040" y="4189615"/>
            <a:ext cx="8728364" cy="2028305"/>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79" name="Google Shape;779;p33"/>
          <p:cNvSpPr/>
          <p:nvPr/>
        </p:nvSpPr>
        <p:spPr>
          <a:xfrm>
            <a:off x="1940227" y="3960871"/>
            <a:ext cx="1384864" cy="515003"/>
          </a:xfrm>
          <a:prstGeom prst="roundRect">
            <a:avLst>
              <a:gd fmla="val 16667"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0" name="Google Shape;780;p33"/>
          <p:cNvSpPr txBox="1"/>
          <p:nvPr/>
        </p:nvSpPr>
        <p:spPr>
          <a:xfrm>
            <a:off x="2027365" y="4033706"/>
            <a:ext cx="122341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Condition:</a:t>
            </a:r>
            <a:endParaRPr b="0" i="0" sz="1800" u="none" cap="none" strike="noStrike">
              <a:solidFill>
                <a:schemeClr val="dk1"/>
              </a:solidFill>
              <a:latin typeface="Calibri"/>
              <a:ea typeface="Calibri"/>
              <a:cs typeface="Calibri"/>
              <a:sym typeface="Calibri"/>
            </a:endParaRPr>
          </a:p>
        </p:txBody>
      </p:sp>
      <p:sp>
        <p:nvSpPr>
          <p:cNvPr id="781" name="Google Shape;781;p33"/>
          <p:cNvSpPr txBox="1"/>
          <p:nvPr/>
        </p:nvSpPr>
        <p:spPr>
          <a:xfrm>
            <a:off x="5035781" y="1460762"/>
            <a:ext cx="196008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PRESENTER</a:t>
            </a:r>
            <a:endParaRPr b="0" i="0" sz="1400" u="none" cap="none" strike="noStrike">
              <a:solidFill>
                <a:srgbClr val="000000"/>
              </a:solidFill>
              <a:latin typeface="Arial"/>
              <a:ea typeface="Arial"/>
              <a:cs typeface="Arial"/>
              <a:sym typeface="Arial"/>
            </a:endParaRPr>
          </a:p>
        </p:txBody>
      </p:sp>
      <p:sp>
        <p:nvSpPr>
          <p:cNvPr id="782" name="Google Shape;782;p33"/>
          <p:cNvSpPr/>
          <p:nvPr/>
        </p:nvSpPr>
        <p:spPr>
          <a:xfrm>
            <a:off x="1309307" y="2658121"/>
            <a:ext cx="2730678" cy="815978"/>
          </a:xfrm>
          <a:prstGeom prst="roundRect">
            <a:avLst>
              <a:gd fmla="val 16667" name="adj"/>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3" name="Google Shape;783;p33"/>
          <p:cNvSpPr/>
          <p:nvPr/>
        </p:nvSpPr>
        <p:spPr>
          <a:xfrm>
            <a:off x="4651023" y="2658121"/>
            <a:ext cx="2730678" cy="815978"/>
          </a:xfrm>
          <a:prstGeom prst="roundRect">
            <a:avLst>
              <a:gd fmla="val 16667" name="adj"/>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4" name="Google Shape;784;p33"/>
          <p:cNvSpPr/>
          <p:nvPr/>
        </p:nvSpPr>
        <p:spPr>
          <a:xfrm>
            <a:off x="8142369" y="2658121"/>
            <a:ext cx="2730678" cy="815978"/>
          </a:xfrm>
          <a:prstGeom prst="roundRect">
            <a:avLst>
              <a:gd fmla="val 16667" name="adj"/>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785" name="Google Shape;785;p33"/>
          <p:cNvSpPr/>
          <p:nvPr/>
        </p:nvSpPr>
        <p:spPr>
          <a:xfrm>
            <a:off x="4800653" y="1267771"/>
            <a:ext cx="2450888" cy="736321"/>
          </a:xfrm>
          <a:prstGeom prst="roundRect">
            <a:avLst>
              <a:gd fmla="val 16667" name="adj"/>
            </a:avLst>
          </a:prstGeom>
          <a:noFill/>
          <a:ln cap="flat" cmpd="sng" w="12700">
            <a:solidFill>
              <a:srgbClr val="C0000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786" name="Google Shape;786;p33"/>
          <p:cNvCxnSpPr/>
          <p:nvPr/>
        </p:nvCxnSpPr>
        <p:spPr>
          <a:xfrm>
            <a:off x="2632659" y="2327563"/>
            <a:ext cx="7409116" cy="0"/>
          </a:xfrm>
          <a:prstGeom prst="straightConnector1">
            <a:avLst/>
          </a:prstGeom>
          <a:noFill/>
          <a:ln cap="flat" cmpd="sng" w="9525">
            <a:solidFill>
              <a:srgbClr val="C00000"/>
            </a:solidFill>
            <a:prstDash val="solid"/>
            <a:miter lim="800000"/>
            <a:headEnd len="sm" w="sm" type="none"/>
            <a:tailEnd len="sm" w="sm" type="none"/>
          </a:ln>
        </p:spPr>
      </p:cxnSp>
      <p:cxnSp>
        <p:nvCxnSpPr>
          <p:cNvPr id="787" name="Google Shape;787;p33"/>
          <p:cNvCxnSpPr/>
          <p:nvPr/>
        </p:nvCxnSpPr>
        <p:spPr>
          <a:xfrm>
            <a:off x="2634443" y="2327563"/>
            <a:ext cx="0" cy="330558"/>
          </a:xfrm>
          <a:prstGeom prst="straightConnector1">
            <a:avLst/>
          </a:prstGeom>
          <a:noFill/>
          <a:ln cap="flat" cmpd="sng" w="9525">
            <a:solidFill>
              <a:srgbClr val="C00000"/>
            </a:solidFill>
            <a:prstDash val="solid"/>
            <a:miter lim="800000"/>
            <a:headEnd len="sm" w="sm" type="none"/>
            <a:tailEnd len="sm" w="sm" type="none"/>
          </a:ln>
        </p:spPr>
      </p:cxnSp>
      <p:cxnSp>
        <p:nvCxnSpPr>
          <p:cNvPr id="788" name="Google Shape;788;p33"/>
          <p:cNvCxnSpPr/>
          <p:nvPr/>
        </p:nvCxnSpPr>
        <p:spPr>
          <a:xfrm>
            <a:off x="6133017" y="2004092"/>
            <a:ext cx="0" cy="654029"/>
          </a:xfrm>
          <a:prstGeom prst="straightConnector1">
            <a:avLst/>
          </a:prstGeom>
          <a:noFill/>
          <a:ln cap="flat" cmpd="sng" w="9525">
            <a:solidFill>
              <a:srgbClr val="C00000"/>
            </a:solidFill>
            <a:prstDash val="solid"/>
            <a:miter lim="800000"/>
            <a:headEnd len="sm" w="sm" type="none"/>
            <a:tailEnd len="sm" w="sm" type="none"/>
          </a:ln>
        </p:spPr>
      </p:cxnSp>
      <p:cxnSp>
        <p:nvCxnSpPr>
          <p:cNvPr id="789" name="Google Shape;789;p33"/>
          <p:cNvCxnSpPr/>
          <p:nvPr/>
        </p:nvCxnSpPr>
        <p:spPr>
          <a:xfrm>
            <a:off x="10042408" y="2327563"/>
            <a:ext cx="0" cy="330558"/>
          </a:xfrm>
          <a:prstGeom prst="straightConnector1">
            <a:avLst/>
          </a:prstGeom>
          <a:noFill/>
          <a:ln cap="flat" cmpd="sng" w="9525">
            <a:solidFill>
              <a:srgbClr val="C00000"/>
            </a:solidFill>
            <a:prstDash val="solid"/>
            <a:miter lim="800000"/>
            <a:headEnd len="sm" w="sm" type="none"/>
            <a:tailEnd len="sm" w="sm" type="non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3" name="Shape 793"/>
        <p:cNvGrpSpPr/>
        <p:nvPr/>
      </p:nvGrpSpPr>
      <p:grpSpPr>
        <a:xfrm>
          <a:off x="0" y="0"/>
          <a:ext cx="0" cy="0"/>
          <a:chOff x="0" y="0"/>
          <a:chExt cx="0" cy="0"/>
        </a:xfrm>
      </p:grpSpPr>
      <p:pic>
        <p:nvPicPr>
          <p:cNvPr id="794" name="Google Shape;794;p34"/>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795" name="Google Shape;795;p34"/>
          <p:cNvSpPr txBox="1"/>
          <p:nvPr/>
        </p:nvSpPr>
        <p:spPr>
          <a:xfrm>
            <a:off x="3868242" y="3105834"/>
            <a:ext cx="4455515"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rgbClr val="C00000"/>
                </a:solidFill>
                <a:latin typeface="Calibri"/>
                <a:ea typeface="Calibri"/>
                <a:cs typeface="Calibri"/>
                <a:sym typeface="Calibri"/>
              </a:rPr>
              <a:t>RED BOX </a:t>
            </a:r>
            <a:r>
              <a:rPr b="1" i="0" lang="en-US" sz="3600" u="none" cap="none" strike="noStrike">
                <a:solidFill>
                  <a:schemeClr val="lt1"/>
                </a:solidFill>
                <a:latin typeface="Calibri"/>
                <a:ea typeface="Calibri"/>
                <a:cs typeface="Calibri"/>
                <a:sym typeface="Calibri"/>
              </a:rPr>
              <a:t>ROADMAP</a:t>
            </a:r>
            <a:endParaRPr b="1" i="0" sz="3600" u="none" cap="none" strike="noStrike">
              <a:solidFill>
                <a:srgbClr val="C00000"/>
              </a:solidFill>
              <a:latin typeface="Calibri"/>
              <a:ea typeface="Calibri"/>
              <a:cs typeface="Calibri"/>
              <a:sym typeface="Calibri"/>
            </a:endParaRPr>
          </a:p>
        </p:txBody>
      </p:sp>
      <p:pic>
        <p:nvPicPr>
          <p:cNvPr id="796" name="Google Shape;796;p34"/>
          <p:cNvPicPr preferRelativeResize="0"/>
          <p:nvPr/>
        </p:nvPicPr>
        <p:blipFill rotWithShape="1">
          <a:blip r:embed="rId4">
            <a:alphaModFix/>
          </a:blip>
          <a:srcRect b="0" l="0" r="0" t="0"/>
          <a:stretch/>
        </p:blipFill>
        <p:spPr>
          <a:xfrm>
            <a:off x="10694466" y="5531147"/>
            <a:ext cx="1151457" cy="123084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1" name="Shape 801"/>
        <p:cNvGrpSpPr/>
        <p:nvPr/>
      </p:nvGrpSpPr>
      <p:grpSpPr>
        <a:xfrm>
          <a:off x="0" y="0"/>
          <a:ext cx="0" cy="0"/>
          <a:chOff x="0" y="0"/>
          <a:chExt cx="0" cy="0"/>
        </a:xfrm>
      </p:grpSpPr>
      <p:pic>
        <p:nvPicPr>
          <p:cNvPr id="802" name="Google Shape;802;p35"/>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grpSp>
        <p:nvGrpSpPr>
          <p:cNvPr id="803" name="Google Shape;803;p35"/>
          <p:cNvGrpSpPr/>
          <p:nvPr/>
        </p:nvGrpSpPr>
        <p:grpSpPr>
          <a:xfrm>
            <a:off x="299837" y="445314"/>
            <a:ext cx="11592327" cy="6053295"/>
            <a:chOff x="853008" y="1379047"/>
            <a:chExt cx="10739203" cy="5607810"/>
          </a:xfrm>
        </p:grpSpPr>
        <p:grpSp>
          <p:nvGrpSpPr>
            <p:cNvPr id="804" name="Google Shape;804;p35"/>
            <p:cNvGrpSpPr/>
            <p:nvPr/>
          </p:nvGrpSpPr>
          <p:grpSpPr>
            <a:xfrm>
              <a:off x="853008" y="1379047"/>
              <a:ext cx="10739203" cy="5607810"/>
              <a:chOff x="230797" y="1050350"/>
              <a:chExt cx="10739203" cy="5607810"/>
            </a:xfrm>
          </p:grpSpPr>
          <p:pic>
            <p:nvPicPr>
              <p:cNvPr id="805" name="Google Shape;805;p35"/>
              <p:cNvPicPr preferRelativeResize="0"/>
              <p:nvPr/>
            </p:nvPicPr>
            <p:blipFill rotWithShape="1">
              <a:blip r:embed="rId4">
                <a:alphaModFix/>
              </a:blip>
              <a:srcRect b="0" l="0" r="0" t="0"/>
              <a:stretch/>
            </p:blipFill>
            <p:spPr>
              <a:xfrm>
                <a:off x="230797" y="1050350"/>
                <a:ext cx="10739203" cy="5607810"/>
              </a:xfrm>
              <a:prstGeom prst="rect">
                <a:avLst/>
              </a:prstGeom>
              <a:noFill/>
              <a:ln>
                <a:noFill/>
              </a:ln>
            </p:spPr>
          </p:pic>
          <p:sp>
            <p:nvSpPr>
              <p:cNvPr id="806" name="Google Shape;806;p35"/>
              <p:cNvSpPr txBox="1"/>
              <p:nvPr/>
            </p:nvSpPr>
            <p:spPr>
              <a:xfrm>
                <a:off x="993037" y="3329195"/>
                <a:ext cx="1850923" cy="76984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Technology research, complete the project operating staff</a:t>
                </a:r>
                <a:endParaRPr b="0" i="0" sz="1400" u="none" cap="none" strike="noStrike">
                  <a:solidFill>
                    <a:srgbClr val="000000"/>
                  </a:solidFill>
                  <a:latin typeface="Arial"/>
                  <a:ea typeface="Arial"/>
                  <a:cs typeface="Arial"/>
                  <a:sym typeface="Arial"/>
                </a:endParaRPr>
              </a:p>
            </p:txBody>
          </p:sp>
          <p:sp>
            <p:nvSpPr>
              <p:cNvPr id="807" name="Google Shape;807;p35"/>
              <p:cNvSpPr txBox="1"/>
              <p:nvPr/>
            </p:nvSpPr>
            <p:spPr>
              <a:xfrm>
                <a:off x="3279064" y="4499205"/>
                <a:ext cx="2154600" cy="9978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Research ITO model and development orientation of ecosystem fund. Initialize the ecosystem</a:t>
                </a:r>
                <a:endParaRPr b="0" i="0" sz="1400" u="none" cap="none" strike="noStrike">
                  <a:solidFill>
                    <a:srgbClr val="000000"/>
                  </a:solidFill>
                  <a:latin typeface="Arial"/>
                  <a:ea typeface="Arial"/>
                  <a:cs typeface="Arial"/>
                  <a:sym typeface="Arial"/>
                </a:endParaRPr>
              </a:p>
            </p:txBody>
          </p:sp>
          <p:sp>
            <p:nvSpPr>
              <p:cNvPr id="808" name="Google Shape;808;p35"/>
              <p:cNvSpPr txBox="1"/>
              <p:nvPr/>
            </p:nvSpPr>
            <p:spPr>
              <a:xfrm>
                <a:off x="5612349" y="3227548"/>
                <a:ext cx="1895065" cy="79835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Perfecting technology and related policies to operate </a:t>
                </a:r>
                <a:r>
                  <a:rPr b="1" i="0" lang="en-US" sz="1600" u="none" cap="none" strike="noStrike">
                    <a:solidFill>
                      <a:srgbClr val="C00000"/>
                    </a:solidFill>
                    <a:latin typeface="Calibri"/>
                    <a:ea typeface="Calibri"/>
                    <a:cs typeface="Calibri"/>
                    <a:sym typeface="Calibri"/>
                  </a:rPr>
                  <a:t>RED BOX</a:t>
                </a:r>
                <a:r>
                  <a:rPr b="0" i="0" lang="en-US" sz="1600" u="none" cap="none" strike="noStrike">
                    <a:solidFill>
                      <a:srgbClr val="C00000"/>
                    </a:solidFill>
                    <a:latin typeface="Calibri"/>
                    <a:ea typeface="Calibri"/>
                    <a:cs typeface="Calibri"/>
                    <a:sym typeface="Calibri"/>
                  </a:rPr>
                  <a:t> </a:t>
                </a:r>
                <a:endParaRPr b="0" i="0" sz="1600" u="none" cap="none" strike="noStrike">
                  <a:solidFill>
                    <a:schemeClr val="dk1"/>
                  </a:solidFill>
                  <a:latin typeface="Calibri"/>
                  <a:ea typeface="Calibri"/>
                  <a:cs typeface="Calibri"/>
                  <a:sym typeface="Calibri"/>
                </a:endParaRPr>
              </a:p>
            </p:txBody>
          </p:sp>
          <p:sp>
            <p:nvSpPr>
              <p:cNvPr id="809" name="Google Shape;809;p35"/>
              <p:cNvSpPr txBox="1"/>
              <p:nvPr/>
            </p:nvSpPr>
            <p:spPr>
              <a:xfrm>
                <a:off x="7998389" y="4164675"/>
                <a:ext cx="1878095" cy="151116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Calibri"/>
                    <a:ea typeface="Calibri"/>
                    <a:cs typeface="Calibri"/>
                    <a:sym typeface="Calibri"/>
                  </a:rPr>
                  <a:t>Publish the project and issue RBD and develop the </a:t>
                </a:r>
                <a:r>
                  <a:rPr b="1" i="0" lang="en-US" sz="1600" u="none" cap="none" strike="noStrike">
                    <a:solidFill>
                      <a:srgbClr val="C00000"/>
                    </a:solidFill>
                    <a:latin typeface="Calibri"/>
                    <a:ea typeface="Calibri"/>
                    <a:cs typeface="Calibri"/>
                    <a:sym typeface="Calibri"/>
                  </a:rPr>
                  <a:t>RED BOX</a:t>
                </a:r>
                <a:r>
                  <a:rPr b="0" i="0" lang="en-US" sz="1600" u="none" cap="none" strike="noStrike">
                    <a:solidFill>
                      <a:srgbClr val="C00000"/>
                    </a:solidFill>
                    <a:latin typeface="Calibri"/>
                    <a:ea typeface="Calibri"/>
                    <a:cs typeface="Calibri"/>
                    <a:sym typeface="Calibri"/>
                  </a:rPr>
                  <a:t> </a:t>
                </a:r>
                <a:r>
                  <a:rPr b="0" i="0" lang="en-US" sz="1600" u="none" cap="none" strike="noStrike">
                    <a:solidFill>
                      <a:schemeClr val="dk1"/>
                    </a:solidFill>
                    <a:latin typeface="Calibri"/>
                    <a:ea typeface="Calibri"/>
                    <a:cs typeface="Calibri"/>
                    <a:sym typeface="Calibri"/>
                  </a:rPr>
                  <a:t>fund creation project. Operating the </a:t>
                </a:r>
                <a:r>
                  <a:rPr b="1" i="0" lang="en-US" sz="1600" u="none" cap="none" strike="noStrike">
                    <a:solidFill>
                      <a:srgbClr val="C00000"/>
                    </a:solidFill>
                    <a:latin typeface="Calibri"/>
                    <a:ea typeface="Calibri"/>
                    <a:cs typeface="Calibri"/>
                    <a:sym typeface="Calibri"/>
                  </a:rPr>
                  <a:t>RED BOX</a:t>
                </a:r>
                <a:r>
                  <a:rPr b="0" i="0" lang="en-US" sz="1600" u="none" cap="none" strike="noStrike">
                    <a:solidFill>
                      <a:schemeClr val="dk1"/>
                    </a:solidFill>
                    <a:latin typeface="Calibri"/>
                    <a:ea typeface="Calibri"/>
                    <a:cs typeface="Calibri"/>
                    <a:sym typeface="Calibri"/>
                  </a:rPr>
                  <a:t> ecosystem demo</a:t>
                </a:r>
                <a:endParaRPr b="0" i="0" sz="1400" u="none" cap="none" strike="noStrike">
                  <a:solidFill>
                    <a:srgbClr val="000000"/>
                  </a:solidFill>
                  <a:latin typeface="Arial"/>
                  <a:ea typeface="Arial"/>
                  <a:cs typeface="Arial"/>
                  <a:sym typeface="Arial"/>
                </a:endParaRPr>
              </a:p>
            </p:txBody>
          </p:sp>
        </p:grpSp>
        <p:sp>
          <p:nvSpPr>
            <p:cNvPr id="810" name="Google Shape;810;p35"/>
            <p:cNvSpPr txBox="1"/>
            <p:nvPr/>
          </p:nvSpPr>
          <p:spPr>
            <a:xfrm>
              <a:off x="2028910" y="2853346"/>
              <a:ext cx="1023598" cy="342151"/>
            </a:xfrm>
            <a:prstGeom prst="rect">
              <a:avLst/>
            </a:prstGeom>
            <a:solidFill>
              <a:srgbClr val="C00000"/>
            </a:solidFill>
            <a:ln>
              <a:noFill/>
            </a:ln>
            <a:effectLst>
              <a:outerShdw blurRad="50800" sx="101000" rotWithShape="0" algn="tl" dir="2700000" dist="38100" sy="101000">
                <a:srgbClr val="000000">
                  <a:alpha val="48235"/>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 </a:t>
              </a:r>
              <a:endParaRPr b="0" i="0" sz="1800" u="none" cap="none" strike="noStrike">
                <a:solidFill>
                  <a:schemeClr val="dk1"/>
                </a:solidFill>
                <a:latin typeface="Calibri"/>
                <a:ea typeface="Calibri"/>
                <a:cs typeface="Calibri"/>
                <a:sym typeface="Calibri"/>
              </a:endParaRPr>
            </a:p>
          </p:txBody>
        </p:sp>
        <p:sp>
          <p:nvSpPr>
            <p:cNvPr id="811" name="Google Shape;811;p35"/>
            <p:cNvSpPr txBox="1"/>
            <p:nvPr/>
          </p:nvSpPr>
          <p:spPr>
            <a:xfrm>
              <a:off x="4376227" y="6093868"/>
              <a:ext cx="1073343" cy="342151"/>
            </a:xfrm>
            <a:prstGeom prst="rect">
              <a:avLst/>
            </a:prstGeom>
            <a:solidFill>
              <a:srgbClr val="C00000"/>
            </a:solidFill>
            <a:ln>
              <a:noFill/>
            </a:ln>
            <a:effectLst>
              <a:outerShdw blurRad="50800" sx="101000" rotWithShape="0" algn="tl" dir="2700000" dist="38100" sy="101000">
                <a:srgbClr val="000000">
                  <a:alpha val="48235"/>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II</a:t>
              </a:r>
              <a:endParaRPr b="0" i="0" sz="1800" u="none" cap="none" strike="noStrike">
                <a:solidFill>
                  <a:schemeClr val="dk1"/>
                </a:solidFill>
                <a:latin typeface="Calibri"/>
                <a:ea typeface="Calibri"/>
                <a:cs typeface="Calibri"/>
                <a:sym typeface="Calibri"/>
              </a:endParaRPr>
            </a:p>
          </p:txBody>
        </p:sp>
        <p:sp>
          <p:nvSpPr>
            <p:cNvPr id="812" name="Google Shape;812;p35"/>
            <p:cNvSpPr txBox="1"/>
            <p:nvPr/>
          </p:nvSpPr>
          <p:spPr>
            <a:xfrm>
              <a:off x="6612891" y="2797156"/>
              <a:ext cx="1138405" cy="342151"/>
            </a:xfrm>
            <a:prstGeom prst="rect">
              <a:avLst/>
            </a:prstGeom>
            <a:solidFill>
              <a:srgbClr val="C00000"/>
            </a:solidFill>
            <a:ln>
              <a:noFill/>
            </a:ln>
            <a:effectLst>
              <a:outerShdw blurRad="50800" sx="101000" rotWithShape="0" algn="tl" dir="2700000" dist="38100" sy="101000">
                <a:srgbClr val="000000">
                  <a:alpha val="48235"/>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III</a:t>
              </a:r>
              <a:endParaRPr b="0" i="0" sz="1800" u="none" cap="none" strike="noStrike">
                <a:solidFill>
                  <a:schemeClr val="dk1"/>
                </a:solidFill>
                <a:latin typeface="Calibri"/>
                <a:ea typeface="Calibri"/>
                <a:cs typeface="Calibri"/>
                <a:sym typeface="Calibri"/>
              </a:endParaRPr>
            </a:p>
          </p:txBody>
        </p:sp>
        <p:sp>
          <p:nvSpPr>
            <p:cNvPr id="813" name="Google Shape;813;p35"/>
            <p:cNvSpPr txBox="1"/>
            <p:nvPr/>
          </p:nvSpPr>
          <p:spPr>
            <a:xfrm>
              <a:off x="8977659" y="6099191"/>
              <a:ext cx="1163978" cy="342151"/>
            </a:xfrm>
            <a:prstGeom prst="rect">
              <a:avLst/>
            </a:prstGeom>
            <a:solidFill>
              <a:srgbClr val="C00000"/>
            </a:solidFill>
            <a:ln>
              <a:noFill/>
            </a:ln>
            <a:effectLst>
              <a:outerShdw blurRad="50800" sx="101000" rotWithShape="0" algn="tl" dir="2700000" dist="38100" sy="101000">
                <a:srgbClr val="000000">
                  <a:alpha val="48235"/>
                </a:srgbClr>
              </a:outerShdw>
            </a:effectLst>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IV</a:t>
              </a:r>
              <a:endParaRPr b="0" i="0" sz="1800" u="none" cap="none" strike="noStrike">
                <a:solidFill>
                  <a:schemeClr val="dk1"/>
                </a:solidFill>
                <a:latin typeface="Calibri"/>
                <a:ea typeface="Calibri"/>
                <a:cs typeface="Calibri"/>
                <a:sym typeface="Calibri"/>
              </a:endParaRPr>
            </a:p>
          </p:txBody>
        </p:sp>
      </p:grpSp>
      <p:sp>
        <p:nvSpPr>
          <p:cNvPr id="814" name="Google Shape;814;p35"/>
          <p:cNvSpPr txBox="1"/>
          <p:nvPr/>
        </p:nvSpPr>
        <p:spPr>
          <a:xfrm>
            <a:off x="3307055" y="528944"/>
            <a:ext cx="2469247"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1" i="0" lang="en-US" sz="1800" u="none" cap="none" strike="noStrike">
                <a:solidFill>
                  <a:schemeClr val="lt1"/>
                </a:solidFill>
                <a:latin typeface="Calibri"/>
                <a:ea typeface="Calibri"/>
                <a:cs typeface="Calibri"/>
                <a:sym typeface="Calibri"/>
              </a:rPr>
              <a:t>ROADMAP  </a:t>
            </a:r>
            <a:endParaRPr b="0" i="0" sz="1400" u="none" cap="none" strike="noStrike">
              <a:solidFill>
                <a:srgbClr val="000000"/>
              </a:solidFill>
              <a:latin typeface="Arial"/>
              <a:ea typeface="Arial"/>
              <a:cs typeface="Arial"/>
              <a:sym typeface="Arial"/>
            </a:endParaRPr>
          </a:p>
        </p:txBody>
      </p:sp>
      <p:sp>
        <p:nvSpPr>
          <p:cNvPr id="815" name="Google Shape;815;p35"/>
          <p:cNvSpPr txBox="1"/>
          <p:nvPr/>
        </p:nvSpPr>
        <p:spPr>
          <a:xfrm>
            <a:off x="5370785" y="507051"/>
            <a:ext cx="697207"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2019</a:t>
            </a:r>
            <a:endParaRPr b="1" i="0" sz="1800" u="none" cap="none" strike="noStrike">
              <a:solidFill>
                <a:schemeClr val="dk1"/>
              </a:solidFill>
              <a:latin typeface="Calibri"/>
              <a:ea typeface="Calibri"/>
              <a:cs typeface="Calibri"/>
              <a:sym typeface="Calibri"/>
            </a:endParaRPr>
          </a:p>
        </p:txBody>
      </p:sp>
      <p:sp>
        <p:nvSpPr>
          <p:cNvPr id="816" name="Google Shape;816;p35"/>
          <p:cNvSpPr txBox="1"/>
          <p:nvPr/>
        </p:nvSpPr>
        <p:spPr>
          <a:xfrm>
            <a:off x="118960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6</a:t>
            </a:r>
            <a:endParaRPr b="0" i="0" sz="1400" u="none" cap="none" strike="noStrike">
              <a:solidFill>
                <a:srgbClr val="000000"/>
              </a:solidFill>
              <a:latin typeface="Arial"/>
              <a:ea typeface="Arial"/>
              <a:cs typeface="Arial"/>
              <a:sym typeface="Arial"/>
            </a:endParaRPr>
          </a:p>
        </p:txBody>
      </p:sp>
      <p:pic>
        <p:nvPicPr>
          <p:cNvPr id="817" name="Google Shape;817;p35"/>
          <p:cNvPicPr preferRelativeResize="0"/>
          <p:nvPr/>
        </p:nvPicPr>
        <p:blipFill rotWithShape="1">
          <a:blip r:embed="rId5">
            <a:alphaModFix/>
          </a:blip>
          <a:srcRect b="0" l="0" r="0" t="0"/>
          <a:stretch/>
        </p:blipFill>
        <p:spPr>
          <a:xfrm>
            <a:off x="10683449" y="5597249"/>
            <a:ext cx="1151457" cy="123084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id="822" name="Google Shape;822;p36"/>
          <p:cNvPicPr preferRelativeResize="0"/>
          <p:nvPr/>
        </p:nvPicPr>
        <p:blipFill rotWithShape="1">
          <a:blip r:embed="rId3">
            <a:alphaModFix/>
          </a:blip>
          <a:srcRect b="0" l="0" r="0" t="0"/>
          <a:stretch/>
        </p:blipFill>
        <p:spPr>
          <a:xfrm>
            <a:off x="-160349" y="1"/>
            <a:ext cx="12352350" cy="6948196"/>
          </a:xfrm>
          <a:prstGeom prst="rect">
            <a:avLst/>
          </a:prstGeom>
          <a:noFill/>
          <a:ln>
            <a:noFill/>
          </a:ln>
        </p:spPr>
      </p:pic>
      <p:cxnSp>
        <p:nvCxnSpPr>
          <p:cNvPr id="823" name="Google Shape;823;p36"/>
          <p:cNvCxnSpPr/>
          <p:nvPr/>
        </p:nvCxnSpPr>
        <p:spPr>
          <a:xfrm>
            <a:off x="4520626" y="4040229"/>
            <a:ext cx="1" cy="2144461"/>
          </a:xfrm>
          <a:prstGeom prst="straightConnector1">
            <a:avLst/>
          </a:prstGeom>
          <a:noFill/>
          <a:ln cap="flat" cmpd="sng" w="9525">
            <a:solidFill>
              <a:srgbClr val="C00000"/>
            </a:solidFill>
            <a:prstDash val="solid"/>
            <a:miter lim="800000"/>
            <a:headEnd len="sm" w="sm" type="none"/>
            <a:tailEnd len="sm" w="sm" type="none"/>
          </a:ln>
        </p:spPr>
      </p:cxnSp>
      <p:sp>
        <p:nvSpPr>
          <p:cNvPr id="824" name="Google Shape;824;p36"/>
          <p:cNvSpPr txBox="1"/>
          <p:nvPr/>
        </p:nvSpPr>
        <p:spPr>
          <a:xfrm>
            <a:off x="5269092" y="542026"/>
            <a:ext cx="697207"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2020</a:t>
            </a:r>
            <a:endParaRPr b="1" i="0" sz="1800" u="none" cap="none" strike="noStrike">
              <a:solidFill>
                <a:schemeClr val="dk1"/>
              </a:solidFill>
              <a:latin typeface="Calibri"/>
              <a:ea typeface="Calibri"/>
              <a:cs typeface="Calibri"/>
              <a:sym typeface="Calibri"/>
            </a:endParaRPr>
          </a:p>
        </p:txBody>
      </p:sp>
      <p:sp>
        <p:nvSpPr>
          <p:cNvPr id="825" name="Google Shape;825;p36"/>
          <p:cNvSpPr txBox="1"/>
          <p:nvPr/>
        </p:nvSpPr>
        <p:spPr>
          <a:xfrm>
            <a:off x="1189601"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Calibri"/>
                <a:ea typeface="Calibri"/>
                <a:cs typeface="Calibri"/>
                <a:sym typeface="Calibri"/>
              </a:rPr>
              <a:t>6</a:t>
            </a:r>
            <a:endParaRPr b="0" i="0" sz="1400" u="none" cap="none" strike="noStrike">
              <a:solidFill>
                <a:srgbClr val="000000"/>
              </a:solidFill>
              <a:latin typeface="Arial"/>
              <a:ea typeface="Arial"/>
              <a:cs typeface="Arial"/>
              <a:sym typeface="Arial"/>
            </a:endParaRPr>
          </a:p>
        </p:txBody>
      </p:sp>
      <p:sp>
        <p:nvSpPr>
          <p:cNvPr id="826" name="Google Shape;826;p36"/>
          <p:cNvSpPr txBox="1"/>
          <p:nvPr/>
        </p:nvSpPr>
        <p:spPr>
          <a:xfrm>
            <a:off x="2824918" y="540342"/>
            <a:ext cx="253107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Arial"/>
                <a:ea typeface="Arial"/>
                <a:cs typeface="Arial"/>
                <a:sym typeface="Arial"/>
              </a:rPr>
              <a:t>RED BOX</a:t>
            </a:r>
            <a:r>
              <a:rPr b="1" i="0" lang="en-US" sz="1800" u="none" cap="none" strike="noStrike">
                <a:solidFill>
                  <a:schemeClr val="lt1"/>
                </a:solidFill>
                <a:latin typeface="Arial"/>
                <a:ea typeface="Arial"/>
                <a:cs typeface="Arial"/>
                <a:sym typeface="Arial"/>
              </a:rPr>
              <a:t> ROADMAP </a:t>
            </a:r>
            <a:endParaRPr b="0" i="0" sz="1400" u="none" cap="none" strike="noStrike">
              <a:solidFill>
                <a:srgbClr val="000000"/>
              </a:solidFill>
              <a:latin typeface="Arial"/>
              <a:ea typeface="Arial"/>
              <a:cs typeface="Arial"/>
              <a:sym typeface="Arial"/>
            </a:endParaRPr>
          </a:p>
        </p:txBody>
      </p:sp>
      <p:sp>
        <p:nvSpPr>
          <p:cNvPr id="827" name="Google Shape;827;p36"/>
          <p:cNvSpPr txBox="1"/>
          <p:nvPr/>
        </p:nvSpPr>
        <p:spPr>
          <a:xfrm>
            <a:off x="-80810" y="1885273"/>
            <a:ext cx="4280422" cy="507831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Calibri"/>
                <a:ea typeface="Calibri"/>
                <a:cs typeface="Calibri"/>
                <a:sym typeface="Calibri"/>
              </a:rPr>
              <a:t>05/01/2020: </a:t>
            </a:r>
            <a:r>
              <a:rPr b="0" i="0" lang="en-US" sz="1800" u="none" cap="none" strike="noStrike">
                <a:solidFill>
                  <a:schemeClr val="lt1"/>
                </a:solidFill>
                <a:latin typeface="Calibri"/>
                <a:ea typeface="Calibri"/>
                <a:cs typeface="Calibri"/>
                <a:sym typeface="Calibri"/>
              </a:rPr>
              <a:t>Official opening of ITO sale, create conditions for RBD owners community with the best price.</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Calibri"/>
                <a:ea typeface="Calibri"/>
                <a:cs typeface="Calibri"/>
                <a:sym typeface="Calibri"/>
              </a:rPr>
              <a:t>15/01/2020: </a:t>
            </a:r>
            <a:r>
              <a:rPr b="0" i="0" lang="en-US" sz="1800" u="none" cap="none" strike="noStrike">
                <a:solidFill>
                  <a:schemeClr val="lt1"/>
                </a:solidFill>
                <a:latin typeface="Calibri"/>
                <a:ea typeface="Calibri"/>
                <a:cs typeface="Calibri"/>
                <a:sym typeface="Calibri"/>
              </a:rPr>
              <a:t>Officially operating the first ecosystem called IBET Gate, which allows owners to use RBD to participate in smart betting games on Sbobet. Officially launched the Forex and Coin trading platform, which allows the trader to use RBD to trade and increase profits from live trading. Listing RBD on two international exchanges connected from quarter II/2019</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1" i="0" lang="en-US" sz="1800" u="none" cap="none" strike="noStrike">
                <a:solidFill>
                  <a:schemeClr val="lt1"/>
                </a:solidFill>
                <a:latin typeface="Calibri"/>
                <a:ea typeface="Calibri"/>
                <a:cs typeface="Calibri"/>
                <a:sym typeface="Calibri"/>
              </a:rPr>
              <a:t>15/03/2020:</a:t>
            </a:r>
            <a:r>
              <a:rPr b="0" i="0" lang="en-US" sz="1800" u="none" cap="none" strike="noStrike">
                <a:solidFill>
                  <a:schemeClr val="lt1"/>
                </a:solidFill>
                <a:latin typeface="Calibri"/>
                <a:ea typeface="Calibri"/>
                <a:cs typeface="Calibri"/>
                <a:sym typeface="Calibri"/>
              </a:rPr>
              <a:t> launching the second ecosystem,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became the first project in the world to raise funds and develop multiple ecosystems for users.</a:t>
            </a:r>
            <a:endParaRPr b="0" i="0" sz="1400" u="none" cap="none" strike="noStrike">
              <a:solidFill>
                <a:srgbClr val="000000"/>
              </a:solidFill>
              <a:latin typeface="Arial"/>
              <a:ea typeface="Arial"/>
              <a:cs typeface="Arial"/>
              <a:sym typeface="Arial"/>
            </a:endParaRPr>
          </a:p>
          <a:p>
            <a:pPr indent="-171450" lvl="0" marL="285750" marR="0" rtl="0" algn="l">
              <a:lnSpc>
                <a:spcPct val="100000"/>
              </a:lnSpc>
              <a:spcBef>
                <a:spcPts val="0"/>
              </a:spcBef>
              <a:spcAft>
                <a:spcPts val="0"/>
              </a:spcAft>
              <a:buClr>
                <a:schemeClr val="dk1"/>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28" name="Google Shape;828;p36"/>
          <p:cNvSpPr txBox="1"/>
          <p:nvPr/>
        </p:nvSpPr>
        <p:spPr>
          <a:xfrm>
            <a:off x="4822198" y="1927499"/>
            <a:ext cx="3855471" cy="1754326"/>
          </a:xfrm>
          <a:prstGeom prst="rect">
            <a:avLst/>
          </a:prstGeom>
          <a:noFill/>
          <a:ln>
            <a:noFill/>
          </a:ln>
        </p:spPr>
        <p:txBody>
          <a:bodyPr anchorCtr="0" anchor="t" bIns="45700" lIns="91425" spcFirstLastPara="1" rIns="91425" wrap="square" tIns="45700">
            <a:spAutoFit/>
          </a:bodyPr>
          <a:lstStyle/>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Expand funds, corporate with a 3rd partner to use RBD as the officially traded currency.</a:t>
            </a:r>
            <a:endParaRPr b="0" i="0" sz="1400" u="none" cap="none" strike="noStrike">
              <a:solidFill>
                <a:srgbClr val="000000"/>
              </a:solidFill>
              <a:latin typeface="Arial"/>
              <a:ea typeface="Arial"/>
              <a:cs typeface="Arial"/>
              <a:sym typeface="Arial"/>
            </a:endParaRPr>
          </a:p>
          <a:p>
            <a:pPr indent="-285750" lvl="0" marL="2857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Research the global e-commerce ecosystem, help communities buy purchase directly with RBD.</a:t>
            </a:r>
            <a:endParaRPr b="0" i="0" sz="1400" u="none" cap="none" strike="noStrike">
              <a:solidFill>
                <a:srgbClr val="000000"/>
              </a:solidFill>
              <a:latin typeface="Arial"/>
              <a:ea typeface="Arial"/>
              <a:cs typeface="Arial"/>
              <a:sym typeface="Arial"/>
            </a:endParaRPr>
          </a:p>
        </p:txBody>
      </p:sp>
      <p:grpSp>
        <p:nvGrpSpPr>
          <p:cNvPr id="829" name="Google Shape;829;p36"/>
          <p:cNvGrpSpPr/>
          <p:nvPr/>
        </p:nvGrpSpPr>
        <p:grpSpPr>
          <a:xfrm>
            <a:off x="4302909" y="3717086"/>
            <a:ext cx="386851" cy="386851"/>
            <a:chOff x="1512917" y="3690851"/>
            <a:chExt cx="482138" cy="482138"/>
          </a:xfrm>
        </p:grpSpPr>
        <p:sp>
          <p:nvSpPr>
            <p:cNvPr id="830" name="Google Shape;830;p36"/>
            <p:cNvSpPr/>
            <p:nvPr/>
          </p:nvSpPr>
          <p:spPr>
            <a:xfrm>
              <a:off x="1596044" y="3773978"/>
              <a:ext cx="315884" cy="3158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1" name="Google Shape;831;p36"/>
            <p:cNvSpPr/>
            <p:nvPr/>
          </p:nvSpPr>
          <p:spPr>
            <a:xfrm>
              <a:off x="1512917" y="3690851"/>
              <a:ext cx="482138" cy="482138"/>
            </a:xfrm>
            <a:prstGeom prst="ellipse">
              <a:avLst/>
            </a:prstGeom>
            <a:solidFill>
              <a:srgbClr val="C00000">
                <a:alpha val="7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cxnSp>
        <p:nvCxnSpPr>
          <p:cNvPr id="832" name="Google Shape;832;p36"/>
          <p:cNvCxnSpPr/>
          <p:nvPr/>
        </p:nvCxnSpPr>
        <p:spPr>
          <a:xfrm>
            <a:off x="4519624" y="1516387"/>
            <a:ext cx="0" cy="5148285"/>
          </a:xfrm>
          <a:prstGeom prst="straightConnector1">
            <a:avLst/>
          </a:prstGeom>
          <a:noFill/>
          <a:ln cap="flat" cmpd="sng" w="9525">
            <a:solidFill>
              <a:srgbClr val="C00000"/>
            </a:solidFill>
            <a:prstDash val="solid"/>
            <a:miter lim="800000"/>
            <a:headEnd len="sm" w="sm" type="none"/>
            <a:tailEnd len="sm" w="sm" type="none"/>
          </a:ln>
        </p:spPr>
      </p:cxnSp>
      <p:cxnSp>
        <p:nvCxnSpPr>
          <p:cNvPr id="833" name="Google Shape;833;p36"/>
          <p:cNvCxnSpPr/>
          <p:nvPr/>
        </p:nvCxnSpPr>
        <p:spPr>
          <a:xfrm>
            <a:off x="-382385" y="1531776"/>
            <a:ext cx="13499868" cy="0"/>
          </a:xfrm>
          <a:prstGeom prst="straightConnector1">
            <a:avLst/>
          </a:prstGeom>
          <a:noFill/>
          <a:ln cap="flat" cmpd="sng" w="9525">
            <a:solidFill>
              <a:srgbClr val="C00000"/>
            </a:solidFill>
            <a:prstDash val="solid"/>
            <a:miter lim="800000"/>
            <a:headEnd len="sm" w="sm" type="none"/>
            <a:tailEnd len="sm" w="sm" type="none"/>
          </a:ln>
        </p:spPr>
      </p:cxnSp>
      <p:sp>
        <p:nvSpPr>
          <p:cNvPr id="834" name="Google Shape;834;p36"/>
          <p:cNvSpPr/>
          <p:nvPr/>
        </p:nvSpPr>
        <p:spPr>
          <a:xfrm rot="-5400000">
            <a:off x="3719246" y="2403085"/>
            <a:ext cx="1600753" cy="344608"/>
          </a:xfrm>
          <a:prstGeom prst="parallelogram">
            <a:avLst>
              <a:gd fmla="val 25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II</a:t>
            </a:r>
            <a:endParaRPr b="0" i="0" sz="1400" u="none" cap="none" strike="noStrike">
              <a:solidFill>
                <a:srgbClr val="000000"/>
              </a:solidFill>
              <a:latin typeface="Arial"/>
              <a:ea typeface="Arial"/>
              <a:cs typeface="Arial"/>
              <a:sym typeface="Arial"/>
            </a:endParaRPr>
          </a:p>
        </p:txBody>
      </p:sp>
      <p:cxnSp>
        <p:nvCxnSpPr>
          <p:cNvPr id="835" name="Google Shape;835;p36"/>
          <p:cNvCxnSpPr>
            <a:stCxn id="831" idx="6"/>
          </p:cNvCxnSpPr>
          <p:nvPr/>
        </p:nvCxnSpPr>
        <p:spPr>
          <a:xfrm>
            <a:off x="4689760" y="3910512"/>
            <a:ext cx="4332900" cy="0"/>
          </a:xfrm>
          <a:prstGeom prst="straightConnector1">
            <a:avLst/>
          </a:prstGeom>
          <a:noFill/>
          <a:ln cap="flat" cmpd="sng" w="9525">
            <a:solidFill>
              <a:srgbClr val="C00000"/>
            </a:solidFill>
            <a:prstDash val="solid"/>
            <a:miter lim="800000"/>
            <a:headEnd len="sm" w="sm" type="none"/>
            <a:tailEnd len="sm" w="sm" type="none"/>
          </a:ln>
        </p:spPr>
      </p:cxnSp>
      <p:cxnSp>
        <p:nvCxnSpPr>
          <p:cNvPr id="836" name="Google Shape;836;p36"/>
          <p:cNvCxnSpPr/>
          <p:nvPr/>
        </p:nvCxnSpPr>
        <p:spPr>
          <a:xfrm>
            <a:off x="9022723" y="2499566"/>
            <a:ext cx="0" cy="2729637"/>
          </a:xfrm>
          <a:prstGeom prst="straightConnector1">
            <a:avLst/>
          </a:prstGeom>
          <a:noFill/>
          <a:ln cap="flat" cmpd="sng" w="9525">
            <a:solidFill>
              <a:srgbClr val="C00000"/>
            </a:solidFill>
            <a:prstDash val="solid"/>
            <a:miter lim="800000"/>
            <a:headEnd len="sm" w="sm" type="none"/>
            <a:tailEnd len="sm" w="sm" type="none"/>
          </a:ln>
        </p:spPr>
      </p:cxnSp>
      <p:grpSp>
        <p:nvGrpSpPr>
          <p:cNvPr id="837" name="Google Shape;837;p36"/>
          <p:cNvGrpSpPr/>
          <p:nvPr/>
        </p:nvGrpSpPr>
        <p:grpSpPr>
          <a:xfrm>
            <a:off x="8856814" y="2313078"/>
            <a:ext cx="386851" cy="386851"/>
            <a:chOff x="1512917" y="3690851"/>
            <a:chExt cx="482138" cy="482138"/>
          </a:xfrm>
        </p:grpSpPr>
        <p:sp>
          <p:nvSpPr>
            <p:cNvPr id="838" name="Google Shape;838;p36"/>
            <p:cNvSpPr/>
            <p:nvPr/>
          </p:nvSpPr>
          <p:spPr>
            <a:xfrm>
              <a:off x="1596044" y="3773978"/>
              <a:ext cx="315884" cy="3158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39" name="Google Shape;839;p36"/>
            <p:cNvSpPr/>
            <p:nvPr/>
          </p:nvSpPr>
          <p:spPr>
            <a:xfrm>
              <a:off x="1512917" y="3690851"/>
              <a:ext cx="482138" cy="482138"/>
            </a:xfrm>
            <a:prstGeom prst="ellipse">
              <a:avLst/>
            </a:prstGeom>
            <a:solidFill>
              <a:srgbClr val="C00000">
                <a:alpha val="7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840" name="Google Shape;840;p36"/>
          <p:cNvGrpSpPr/>
          <p:nvPr/>
        </p:nvGrpSpPr>
        <p:grpSpPr>
          <a:xfrm>
            <a:off x="8823586" y="5095539"/>
            <a:ext cx="386851" cy="386851"/>
            <a:chOff x="1512917" y="3690851"/>
            <a:chExt cx="482138" cy="482138"/>
          </a:xfrm>
        </p:grpSpPr>
        <p:sp>
          <p:nvSpPr>
            <p:cNvPr id="841" name="Google Shape;841;p36"/>
            <p:cNvSpPr/>
            <p:nvPr/>
          </p:nvSpPr>
          <p:spPr>
            <a:xfrm>
              <a:off x="1596044" y="3773978"/>
              <a:ext cx="315884" cy="3158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842" name="Google Shape;842;p36"/>
            <p:cNvSpPr/>
            <p:nvPr/>
          </p:nvSpPr>
          <p:spPr>
            <a:xfrm>
              <a:off x="1512917" y="3690851"/>
              <a:ext cx="482138" cy="482138"/>
            </a:xfrm>
            <a:prstGeom prst="ellipse">
              <a:avLst/>
            </a:prstGeom>
            <a:solidFill>
              <a:srgbClr val="C00000">
                <a:alpha val="77254"/>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843" name="Google Shape;843;p36"/>
          <p:cNvSpPr/>
          <p:nvPr/>
        </p:nvSpPr>
        <p:spPr>
          <a:xfrm rot="-5400000">
            <a:off x="3673873" y="4947718"/>
            <a:ext cx="1676955" cy="344608"/>
          </a:xfrm>
          <a:prstGeom prst="parallelogram">
            <a:avLst>
              <a:gd fmla="val 25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III</a:t>
            </a:r>
            <a:endParaRPr b="0" i="0" sz="1400" u="none" cap="none" strike="noStrike">
              <a:solidFill>
                <a:srgbClr val="000000"/>
              </a:solidFill>
              <a:latin typeface="Arial"/>
              <a:ea typeface="Arial"/>
              <a:cs typeface="Arial"/>
              <a:sym typeface="Arial"/>
            </a:endParaRPr>
          </a:p>
        </p:txBody>
      </p:sp>
      <p:sp>
        <p:nvSpPr>
          <p:cNvPr id="844" name="Google Shape;844;p36"/>
          <p:cNvSpPr txBox="1"/>
          <p:nvPr/>
        </p:nvSpPr>
        <p:spPr>
          <a:xfrm>
            <a:off x="4838968" y="3890591"/>
            <a:ext cx="3970738" cy="258532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Allows direct funding from Open Fun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for Start-Up projects that use RBD as the official trading currency, while supporting Start-Up technology groups to have more opportunities to develop and help the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community have the opportunity to experience new and realistic technology platforms.</a:t>
            </a:r>
            <a:endParaRPr b="0" i="0" sz="1400" u="none" cap="none" strike="noStrike">
              <a:solidFill>
                <a:srgbClr val="000000"/>
              </a:solidFill>
              <a:latin typeface="Arial"/>
              <a:ea typeface="Arial"/>
              <a:cs typeface="Arial"/>
              <a:sym typeface="Arial"/>
            </a:endParaRPr>
          </a:p>
        </p:txBody>
      </p:sp>
      <p:sp>
        <p:nvSpPr>
          <p:cNvPr id="845" name="Google Shape;845;p36"/>
          <p:cNvSpPr/>
          <p:nvPr/>
        </p:nvSpPr>
        <p:spPr>
          <a:xfrm>
            <a:off x="9864763" y="1344083"/>
            <a:ext cx="1719947" cy="344608"/>
          </a:xfrm>
          <a:prstGeom prst="parallelogram">
            <a:avLst>
              <a:gd fmla="val 25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IV</a:t>
            </a:r>
            <a:endParaRPr b="0" i="0" sz="1400" u="none" cap="none" strike="noStrike">
              <a:solidFill>
                <a:srgbClr val="000000"/>
              </a:solidFill>
              <a:latin typeface="Arial"/>
              <a:ea typeface="Arial"/>
              <a:cs typeface="Arial"/>
              <a:sym typeface="Arial"/>
            </a:endParaRPr>
          </a:p>
        </p:txBody>
      </p:sp>
      <p:sp>
        <p:nvSpPr>
          <p:cNvPr id="846" name="Google Shape;846;p36"/>
          <p:cNvSpPr txBox="1"/>
          <p:nvPr/>
        </p:nvSpPr>
        <p:spPr>
          <a:xfrm>
            <a:off x="8600494" y="2646386"/>
            <a:ext cx="3570654" cy="2862322"/>
          </a:xfrm>
          <a:prstGeom prst="rect">
            <a:avLst/>
          </a:prstGeom>
          <a:noFill/>
          <a:ln>
            <a:noFill/>
          </a:ln>
        </p:spPr>
        <p:txBody>
          <a:bodyPr anchorCtr="0" anchor="t" bIns="45700" lIns="91425" spcFirstLastPara="1" rIns="91425" wrap="square" tIns="45700">
            <a:spAutoFit/>
          </a:bodyPr>
          <a:lstStyle/>
          <a:p>
            <a:pPr indent="-285750" lvl="1" marL="742950" marR="0" rtl="0" algn="l">
              <a:lnSpc>
                <a:spcPct val="100000"/>
              </a:lnSpc>
              <a:spcBef>
                <a:spcPts val="0"/>
              </a:spcBef>
              <a:spcAft>
                <a:spcPts val="0"/>
              </a:spcAft>
              <a:buClr>
                <a:srgbClr val="C00000"/>
              </a:buClr>
              <a:buSzPts val="1800"/>
              <a:buFont typeface="Arial"/>
              <a:buChar char="•"/>
            </a:pPr>
            <a:r>
              <a:rPr b="1" i="0" lang="en-US" sz="1800" u="none" cap="none" strike="noStrike">
                <a:solidFill>
                  <a:srgbClr val="C00000"/>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will launch a consumer ecosystem that will allow you to buy items for 50% of the market price when paying with RBD.</a:t>
            </a:r>
            <a:endParaRPr b="0" i="0" sz="1400" u="none" cap="none" strike="noStrike">
              <a:solidFill>
                <a:srgbClr val="000000"/>
              </a:solidFill>
              <a:latin typeface="Arial"/>
              <a:ea typeface="Arial"/>
              <a:cs typeface="Arial"/>
              <a:sym typeface="Arial"/>
            </a:endParaRPr>
          </a:p>
          <a:p>
            <a:pPr indent="-285750" lvl="1" marL="742950" marR="0" rtl="0" algn="l">
              <a:lnSpc>
                <a:spcPct val="100000"/>
              </a:lnSpc>
              <a:spcBef>
                <a:spcPts val="0"/>
              </a:spcBef>
              <a:spcAft>
                <a:spcPts val="0"/>
              </a:spcAft>
              <a:buClr>
                <a:schemeClr val="lt1"/>
              </a:buClr>
              <a:buSzPts val="1800"/>
              <a:buFont typeface="Arial"/>
              <a:buChar char="•"/>
            </a:pPr>
            <a:r>
              <a:rPr b="0" i="0" lang="en-US" sz="1800" u="none" cap="none" strike="noStrike">
                <a:solidFill>
                  <a:schemeClr val="lt1"/>
                </a:solidFill>
                <a:latin typeface="Calibri"/>
                <a:ea typeface="Calibri"/>
                <a:cs typeface="Calibri"/>
                <a:sym typeface="Calibri"/>
              </a:rPr>
              <a:t>Promotion programs allow users to buy a 4-seater car at a price equal to 50% of the market price when paying with RBD.</a:t>
            </a:r>
            <a:endParaRPr b="0" i="0" sz="1400" u="none" cap="none" strike="noStrike">
              <a:solidFill>
                <a:srgbClr val="000000"/>
              </a:solidFill>
              <a:latin typeface="Arial"/>
              <a:ea typeface="Arial"/>
              <a:cs typeface="Arial"/>
              <a:sym typeface="Arial"/>
            </a:endParaRPr>
          </a:p>
        </p:txBody>
      </p:sp>
      <p:sp>
        <p:nvSpPr>
          <p:cNvPr id="847" name="Google Shape;847;p36"/>
          <p:cNvSpPr/>
          <p:nvPr/>
        </p:nvSpPr>
        <p:spPr>
          <a:xfrm>
            <a:off x="1347857" y="1347283"/>
            <a:ext cx="1553682" cy="344608"/>
          </a:xfrm>
          <a:prstGeom prst="parallelogram">
            <a:avLst>
              <a:gd fmla="val 25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QUARTER I</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1" name="Shape 851"/>
        <p:cNvGrpSpPr/>
        <p:nvPr/>
      </p:nvGrpSpPr>
      <p:grpSpPr>
        <a:xfrm>
          <a:off x="0" y="0"/>
          <a:ext cx="0" cy="0"/>
          <a:chOff x="0" y="0"/>
          <a:chExt cx="0" cy="0"/>
        </a:xfrm>
      </p:grpSpPr>
      <p:pic>
        <p:nvPicPr>
          <p:cNvPr id="852" name="Google Shape;852;p37"/>
          <p:cNvPicPr preferRelativeResize="0"/>
          <p:nvPr/>
        </p:nvPicPr>
        <p:blipFill rotWithShape="1">
          <a:blip r:embed="rId3">
            <a:alphaModFix/>
          </a:blip>
          <a:srcRect b="0" l="0" r="0" t="0"/>
          <a:stretch/>
        </p:blipFill>
        <p:spPr>
          <a:xfrm>
            <a:off x="0" y="0"/>
            <a:ext cx="12192000" cy="6858000"/>
          </a:xfrm>
          <a:prstGeom prst="rect">
            <a:avLst/>
          </a:prstGeom>
          <a:noFill/>
          <a:ln>
            <a:noFill/>
          </a:ln>
        </p:spPr>
      </p:pic>
      <p:pic>
        <p:nvPicPr>
          <p:cNvPr id="853" name="Google Shape;853;p37"/>
          <p:cNvPicPr preferRelativeResize="0"/>
          <p:nvPr/>
        </p:nvPicPr>
        <p:blipFill rotWithShape="1">
          <a:blip r:embed="rId4">
            <a:alphaModFix/>
          </a:blip>
          <a:srcRect b="0" l="0" r="0" t="0"/>
          <a:stretch/>
        </p:blipFill>
        <p:spPr>
          <a:xfrm>
            <a:off x="0" y="0"/>
            <a:ext cx="12192000" cy="6858000"/>
          </a:xfrm>
          <a:prstGeom prst="rect">
            <a:avLst/>
          </a:prstGeom>
          <a:noFill/>
          <a:ln>
            <a:noFill/>
          </a:ln>
        </p:spPr>
      </p:pic>
      <p:sp>
        <p:nvSpPr>
          <p:cNvPr id="854" name="Google Shape;854;p37"/>
          <p:cNvSpPr txBox="1"/>
          <p:nvPr/>
        </p:nvSpPr>
        <p:spPr>
          <a:xfrm>
            <a:off x="4635664" y="4496484"/>
            <a:ext cx="292067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THANK YOU</a:t>
            </a:r>
            <a:endParaRPr b="1" i="0" sz="3600" u="none" cap="none" strike="noStrike">
              <a:solidFill>
                <a:srgbClr val="C00000"/>
              </a:solidFill>
              <a:latin typeface="Calibri"/>
              <a:ea typeface="Calibri"/>
              <a:cs typeface="Calibri"/>
              <a:sym typeface="Calibri"/>
            </a:endParaRPr>
          </a:p>
        </p:txBody>
      </p:sp>
      <p:pic>
        <p:nvPicPr>
          <p:cNvPr id="855" name="Google Shape;855;p37"/>
          <p:cNvPicPr preferRelativeResize="0"/>
          <p:nvPr/>
        </p:nvPicPr>
        <p:blipFill rotWithShape="1">
          <a:blip r:embed="rId5">
            <a:alphaModFix/>
          </a:blip>
          <a:srcRect b="0" l="0" r="0" t="0"/>
          <a:stretch/>
        </p:blipFill>
        <p:spPr>
          <a:xfrm>
            <a:off x="4635664" y="1951587"/>
            <a:ext cx="2793836" cy="24214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pic>
        <p:nvPicPr>
          <p:cNvPr id="163" name="Google Shape;163;p4"/>
          <p:cNvPicPr preferRelativeResize="0"/>
          <p:nvPr/>
        </p:nvPicPr>
        <p:blipFill rotWithShape="1">
          <a:blip r:embed="rId3">
            <a:alphaModFix/>
          </a:blip>
          <a:srcRect b="0" l="0" r="0" t="0"/>
          <a:stretch/>
        </p:blipFill>
        <p:spPr>
          <a:xfrm>
            <a:off x="-160350" y="0"/>
            <a:ext cx="12352350" cy="6948196"/>
          </a:xfrm>
          <a:prstGeom prst="rect">
            <a:avLst/>
          </a:prstGeom>
          <a:noFill/>
          <a:ln>
            <a:noFill/>
          </a:ln>
        </p:spPr>
      </p:pic>
      <p:sp>
        <p:nvSpPr>
          <p:cNvPr id="164" name="Google Shape;164;p4"/>
          <p:cNvSpPr txBox="1"/>
          <p:nvPr/>
        </p:nvSpPr>
        <p:spPr>
          <a:xfrm>
            <a:off x="563250" y="2427019"/>
            <a:ext cx="2996182"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RED BOX DAPP</a:t>
            </a:r>
            <a:r>
              <a:rPr b="0" i="0" lang="en-US" sz="1800" u="none" cap="none" strike="noStrike">
                <a:solidFill>
                  <a:srgbClr val="FF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is a decentralized Fintech project, creating a decentralized fund solution to build a strong financial community.</a:t>
            </a:r>
            <a:endParaRPr b="0" i="0" sz="1800" u="none" cap="none" strike="noStrike">
              <a:solidFill>
                <a:schemeClr val="lt1"/>
              </a:solidFill>
              <a:latin typeface="Calibri"/>
              <a:ea typeface="Calibri"/>
              <a:cs typeface="Calibri"/>
              <a:sym typeface="Calibri"/>
            </a:endParaRPr>
          </a:p>
        </p:txBody>
      </p:sp>
      <p:sp>
        <p:nvSpPr>
          <p:cNvPr id="165" name="Google Shape;165;p4"/>
          <p:cNvSpPr/>
          <p:nvPr/>
        </p:nvSpPr>
        <p:spPr>
          <a:xfrm>
            <a:off x="3082577" y="395513"/>
            <a:ext cx="2886368" cy="369332"/>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ABOUT</a:t>
            </a:r>
            <a:r>
              <a:rPr b="1" i="0" lang="en-US" sz="1800" u="none" cap="none" strike="noStrike">
                <a:solidFill>
                  <a:srgbClr val="C00000"/>
                </a:solidFill>
                <a:latin typeface="Calibri"/>
                <a:ea typeface="Calibri"/>
                <a:cs typeface="Calibri"/>
                <a:sym typeface="Calibri"/>
              </a:rPr>
              <a:t> RED BOX DAPP </a:t>
            </a:r>
            <a:endParaRPr b="0" i="0" sz="1400" u="none" cap="none" strike="noStrike">
              <a:solidFill>
                <a:srgbClr val="000000"/>
              </a:solidFill>
              <a:latin typeface="Arial"/>
              <a:ea typeface="Arial"/>
              <a:cs typeface="Arial"/>
              <a:sym typeface="Arial"/>
            </a:endParaRPr>
          </a:p>
        </p:txBody>
      </p:sp>
      <p:sp>
        <p:nvSpPr>
          <p:cNvPr id="166" name="Google Shape;166;p4"/>
          <p:cNvSpPr txBox="1"/>
          <p:nvPr/>
        </p:nvSpPr>
        <p:spPr>
          <a:xfrm>
            <a:off x="8692373" y="2485056"/>
            <a:ext cx="2935491"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a:t>
            </a:r>
            <a:r>
              <a:rPr b="1" i="0" lang="en-US" sz="1800" u="none" cap="none" strike="noStrike">
                <a:solidFill>
                  <a:srgbClr val="C00000"/>
                </a:solidFill>
                <a:latin typeface="Calibri"/>
                <a:ea typeface="Calibri"/>
                <a:cs typeface="Calibri"/>
                <a:sym typeface="Calibri"/>
              </a:rPr>
              <a:t>DAPP</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rights and responsibilities are equal among members of the </a:t>
            </a:r>
            <a:br>
              <a:rPr b="0" i="0" lang="en-US" sz="1800" u="none" cap="none" strike="noStrike">
                <a:solidFill>
                  <a:schemeClr val="lt1"/>
                </a:solidFill>
                <a:latin typeface="Calibri"/>
                <a:ea typeface="Calibri"/>
                <a:cs typeface="Calibri"/>
                <a:sym typeface="Calibri"/>
              </a:rPr>
            </a:br>
            <a:r>
              <a:rPr b="1" i="0" lang="en-US" sz="1800" u="none" cap="none" strike="noStrike">
                <a:solidFill>
                  <a:srgbClr val="FF0000"/>
                </a:solidFill>
                <a:latin typeface="Calibri"/>
                <a:ea typeface="Calibri"/>
                <a:cs typeface="Calibri"/>
                <a:sym typeface="Calibri"/>
              </a:rPr>
              <a:t>RED BOX</a:t>
            </a:r>
            <a:r>
              <a:rPr b="1" i="0" lang="en-US" sz="1800" u="none" cap="none" strike="noStrike">
                <a:solidFill>
                  <a:schemeClr val="lt1"/>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community</a:t>
            </a:r>
            <a:endParaRPr b="0" i="0" sz="1800" u="none" cap="none" strike="noStrike">
              <a:solidFill>
                <a:schemeClr val="lt1"/>
              </a:solidFill>
              <a:latin typeface="Calibri"/>
              <a:ea typeface="Calibri"/>
              <a:cs typeface="Calibri"/>
              <a:sym typeface="Calibri"/>
            </a:endParaRPr>
          </a:p>
        </p:txBody>
      </p:sp>
      <p:sp>
        <p:nvSpPr>
          <p:cNvPr id="167" name="Google Shape;167;p4"/>
          <p:cNvSpPr txBox="1"/>
          <p:nvPr/>
        </p:nvSpPr>
        <p:spPr>
          <a:xfrm>
            <a:off x="3824578" y="5021973"/>
            <a:ext cx="3530380"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Whoever or wherever you are, with your contributions to </a:t>
            </a:r>
            <a:r>
              <a:rPr b="1" i="0" lang="en-US" sz="1800" u="none" cap="none" strike="noStrike">
                <a:solidFill>
                  <a:srgbClr val="C00000"/>
                </a:solidFill>
                <a:latin typeface="Calibri"/>
                <a:ea typeface="Calibri"/>
                <a:cs typeface="Calibri"/>
                <a:sym typeface="Calibri"/>
              </a:rPr>
              <a:t>RED BOX</a:t>
            </a:r>
            <a:r>
              <a:rPr b="0" i="0" lang="en-US" sz="1800" u="none" cap="none" strike="noStrike">
                <a:solidFill>
                  <a:srgbClr val="C00000"/>
                </a:solidFill>
                <a:latin typeface="Calibri"/>
                <a:ea typeface="Calibri"/>
                <a:cs typeface="Calibri"/>
                <a:sym typeface="Calibri"/>
              </a:rPr>
              <a:t> </a:t>
            </a:r>
            <a:r>
              <a:rPr b="0" i="0" lang="en-US" sz="1800" u="none" cap="none" strike="noStrike">
                <a:solidFill>
                  <a:schemeClr val="lt1"/>
                </a:solidFill>
                <a:latin typeface="Calibri"/>
                <a:ea typeface="Calibri"/>
                <a:cs typeface="Calibri"/>
                <a:sym typeface="Calibri"/>
              </a:rPr>
              <a:t>you will receive commensurate values ​​from the community.</a:t>
            </a:r>
            <a:endParaRPr b="0" i="0" sz="1800" u="none" cap="none" strike="noStrike">
              <a:solidFill>
                <a:schemeClr val="lt1"/>
              </a:solidFill>
              <a:latin typeface="Calibri"/>
              <a:ea typeface="Calibri"/>
              <a:cs typeface="Calibri"/>
              <a:sym typeface="Calibri"/>
            </a:endParaRPr>
          </a:p>
        </p:txBody>
      </p:sp>
      <p:sp>
        <p:nvSpPr>
          <p:cNvPr id="168" name="Google Shape;168;p4"/>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sp>
        <p:nvSpPr>
          <p:cNvPr id="169" name="Google Shape;169;p4"/>
          <p:cNvSpPr/>
          <p:nvPr/>
        </p:nvSpPr>
        <p:spPr>
          <a:xfrm>
            <a:off x="4283031" y="1736845"/>
            <a:ext cx="2663119" cy="2295792"/>
          </a:xfrm>
          <a:prstGeom prst="triangle">
            <a:avLst>
              <a:gd fmla="val 50000" name="adj"/>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0" name="Google Shape;170;p4"/>
          <p:cNvSpPr txBox="1"/>
          <p:nvPr/>
        </p:nvSpPr>
        <p:spPr>
          <a:xfrm>
            <a:off x="4815449" y="2988297"/>
            <a:ext cx="1672253" cy="830997"/>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RED BOX </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lt1"/>
                </a:solidFill>
                <a:latin typeface="Calibri"/>
                <a:ea typeface="Calibri"/>
                <a:cs typeface="Calibri"/>
                <a:sym typeface="Calibri"/>
              </a:rPr>
              <a:t>DAPP</a:t>
            </a:r>
            <a:endParaRPr b="0" i="0" sz="2400" u="none" cap="none" strike="noStrike">
              <a:solidFill>
                <a:schemeClr val="lt1"/>
              </a:solidFill>
              <a:latin typeface="Calibri"/>
              <a:ea typeface="Calibri"/>
              <a:cs typeface="Calibri"/>
              <a:sym typeface="Calibri"/>
            </a:endParaRPr>
          </a:p>
        </p:txBody>
      </p:sp>
      <p:cxnSp>
        <p:nvCxnSpPr>
          <p:cNvPr id="171" name="Google Shape;171;p4"/>
          <p:cNvCxnSpPr/>
          <p:nvPr/>
        </p:nvCxnSpPr>
        <p:spPr>
          <a:xfrm flipH="1">
            <a:off x="-59039" y="2482639"/>
            <a:ext cx="4942800" cy="1456500"/>
          </a:xfrm>
          <a:prstGeom prst="bentConnector3">
            <a:avLst>
              <a:gd fmla="val 26537" name="adj1"/>
            </a:avLst>
          </a:prstGeom>
          <a:noFill/>
          <a:ln cap="flat" cmpd="sng" w="9525">
            <a:solidFill>
              <a:srgbClr val="FF0000"/>
            </a:solidFill>
            <a:prstDash val="solid"/>
            <a:miter lim="800000"/>
            <a:headEnd len="sm" w="sm" type="none"/>
            <a:tailEnd len="sm" w="sm" type="none"/>
          </a:ln>
        </p:spPr>
      </p:cxnSp>
      <p:grpSp>
        <p:nvGrpSpPr>
          <p:cNvPr id="172" name="Google Shape;172;p4"/>
          <p:cNvGrpSpPr/>
          <p:nvPr/>
        </p:nvGrpSpPr>
        <p:grpSpPr>
          <a:xfrm flipH="1">
            <a:off x="5968945" y="2462692"/>
            <a:ext cx="5854944" cy="1575683"/>
            <a:chOff x="1057888" y="2801353"/>
            <a:chExt cx="5981535" cy="1558107"/>
          </a:xfrm>
        </p:grpSpPr>
        <p:cxnSp>
          <p:nvCxnSpPr>
            <p:cNvPr id="173" name="Google Shape;173;p4"/>
            <p:cNvCxnSpPr/>
            <p:nvPr/>
          </p:nvCxnSpPr>
          <p:spPr>
            <a:xfrm flipH="1">
              <a:off x="1145481" y="2801353"/>
              <a:ext cx="5893942" cy="1466113"/>
            </a:xfrm>
            <a:prstGeom prst="bentConnector3">
              <a:avLst>
                <a:gd fmla="val -12927" name="adj1"/>
              </a:avLst>
            </a:prstGeom>
            <a:noFill/>
            <a:ln cap="flat" cmpd="sng" w="9525">
              <a:solidFill>
                <a:srgbClr val="FF0000"/>
              </a:solidFill>
              <a:prstDash val="solid"/>
              <a:miter lim="800000"/>
              <a:headEnd len="sm" w="sm" type="none"/>
              <a:tailEnd len="sm" w="sm" type="none"/>
            </a:ln>
          </p:spPr>
        </p:cxnSp>
        <p:sp>
          <p:nvSpPr>
            <p:cNvPr id="174" name="Google Shape;174;p4"/>
            <p:cNvSpPr/>
            <p:nvPr/>
          </p:nvSpPr>
          <p:spPr>
            <a:xfrm>
              <a:off x="1057888" y="4184276"/>
              <a:ext cx="175184" cy="1751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75" name="Google Shape;175;p4"/>
          <p:cNvSpPr/>
          <p:nvPr/>
        </p:nvSpPr>
        <p:spPr>
          <a:xfrm>
            <a:off x="3636605" y="4806347"/>
            <a:ext cx="4011969" cy="1662325"/>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cxnSp>
        <p:nvCxnSpPr>
          <p:cNvPr id="176" name="Google Shape;176;p4"/>
          <p:cNvCxnSpPr>
            <a:stCxn id="169" idx="3"/>
          </p:cNvCxnSpPr>
          <p:nvPr/>
        </p:nvCxnSpPr>
        <p:spPr>
          <a:xfrm>
            <a:off x="5614590" y="4032637"/>
            <a:ext cx="0" cy="773400"/>
          </a:xfrm>
          <a:prstGeom prst="straightConnector1">
            <a:avLst/>
          </a:prstGeom>
          <a:noFill/>
          <a:ln cap="flat" cmpd="sng" w="9525">
            <a:solidFill>
              <a:srgbClr val="C00000"/>
            </a:solidFill>
            <a:prstDash val="solid"/>
            <a:miter lim="800000"/>
            <a:headEnd len="sm" w="sm" type="none"/>
            <a:tailEnd len="sm" w="sm" type="none"/>
          </a:ln>
        </p:spPr>
      </p:cxnSp>
      <p:sp>
        <p:nvSpPr>
          <p:cNvPr id="177" name="Google Shape;177;p4"/>
          <p:cNvSpPr/>
          <p:nvPr/>
        </p:nvSpPr>
        <p:spPr>
          <a:xfrm>
            <a:off x="5518421" y="4704148"/>
            <a:ext cx="175184" cy="1751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78" name="Google Shape;178;p4"/>
          <p:cNvSpPr/>
          <p:nvPr/>
        </p:nvSpPr>
        <p:spPr>
          <a:xfrm>
            <a:off x="-71659" y="3857453"/>
            <a:ext cx="175184" cy="175184"/>
          </a:xfrm>
          <a:prstGeom prst="ellipse">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179" name="Google Shape;179;p4"/>
          <p:cNvPicPr preferRelativeResize="0"/>
          <p:nvPr/>
        </p:nvPicPr>
        <p:blipFill rotWithShape="1">
          <a:blip r:embed="rId4">
            <a:alphaModFix/>
          </a:blip>
          <a:srcRect b="0" l="0" r="0" t="0"/>
          <a:stretch/>
        </p:blipFill>
        <p:spPr>
          <a:xfrm>
            <a:off x="10672432" y="5586232"/>
            <a:ext cx="1151457" cy="123084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pic>
        <p:nvPicPr>
          <p:cNvPr id="184" name="Google Shape;184;p5"/>
          <p:cNvPicPr preferRelativeResize="0"/>
          <p:nvPr/>
        </p:nvPicPr>
        <p:blipFill rotWithShape="1">
          <a:blip r:embed="rId3">
            <a:alphaModFix/>
          </a:blip>
          <a:srcRect b="0" l="0" r="0" t="0"/>
          <a:stretch/>
        </p:blipFill>
        <p:spPr>
          <a:xfrm>
            <a:off x="-160349" y="11724"/>
            <a:ext cx="12352350" cy="6948196"/>
          </a:xfrm>
          <a:prstGeom prst="rect">
            <a:avLst/>
          </a:prstGeom>
          <a:noFill/>
          <a:ln>
            <a:noFill/>
          </a:ln>
        </p:spPr>
      </p:pic>
      <p:sp>
        <p:nvSpPr>
          <p:cNvPr id="185" name="Google Shape;185;p5"/>
          <p:cNvSpPr txBox="1"/>
          <p:nvPr/>
        </p:nvSpPr>
        <p:spPr>
          <a:xfrm>
            <a:off x="2998977" y="227842"/>
            <a:ext cx="3883758"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C00000"/>
                </a:solidFill>
                <a:latin typeface="Calibri"/>
                <a:ea typeface="Calibri"/>
                <a:cs typeface="Calibri"/>
                <a:sym typeface="Calibri"/>
              </a:rPr>
              <a:t>RED BOX DAPP </a:t>
            </a:r>
            <a:r>
              <a:rPr b="1" i="0" lang="en-US" sz="1800" u="none" cap="none" strike="noStrike">
                <a:solidFill>
                  <a:schemeClr val="lt1"/>
                </a:solidFill>
                <a:latin typeface="Calibri"/>
                <a:ea typeface="Calibri"/>
                <a:cs typeface="Calibri"/>
                <a:sym typeface="Calibri"/>
              </a:rPr>
              <a:t>– GROWING UP COMMUNITY VALUE</a:t>
            </a:r>
            <a:endParaRPr b="0" i="0" sz="1400" u="none" cap="none" strike="noStrike">
              <a:solidFill>
                <a:srgbClr val="000000"/>
              </a:solidFill>
              <a:latin typeface="Arial"/>
              <a:ea typeface="Arial"/>
              <a:cs typeface="Arial"/>
              <a:sym typeface="Arial"/>
            </a:endParaRPr>
          </a:p>
        </p:txBody>
      </p:sp>
      <p:grpSp>
        <p:nvGrpSpPr>
          <p:cNvPr id="186" name="Google Shape;186;p5"/>
          <p:cNvGrpSpPr/>
          <p:nvPr/>
        </p:nvGrpSpPr>
        <p:grpSpPr>
          <a:xfrm>
            <a:off x="878443" y="5034616"/>
            <a:ext cx="9464236" cy="1293541"/>
            <a:chOff x="1363882" y="4702981"/>
            <a:chExt cx="9464236" cy="1293541"/>
          </a:xfrm>
        </p:grpSpPr>
        <p:sp>
          <p:nvSpPr>
            <p:cNvPr id="187" name="Google Shape;187;p5"/>
            <p:cNvSpPr txBox="1"/>
            <p:nvPr/>
          </p:nvSpPr>
          <p:spPr>
            <a:xfrm>
              <a:off x="1480092" y="4909355"/>
              <a:ext cx="9187591"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All information is  made public through the </a:t>
              </a:r>
              <a:r>
                <a:rPr b="1" i="0" lang="en-US" sz="1800" u="none" cap="none" strike="noStrike">
                  <a:solidFill>
                    <a:srgbClr val="C00000"/>
                  </a:solidFill>
                  <a:latin typeface="Calibri"/>
                  <a:ea typeface="Calibri"/>
                  <a:cs typeface="Calibri"/>
                  <a:sym typeface="Calibri"/>
                </a:rPr>
                <a:t>RED BOX SMART CONTRACT </a:t>
              </a:r>
              <a:r>
                <a:rPr b="0" i="0" lang="en-US" sz="1800" u="none" cap="none" strike="noStrike">
                  <a:solidFill>
                    <a:schemeClr val="lt1"/>
                  </a:solidFill>
                  <a:latin typeface="Calibri"/>
                  <a:ea typeface="Calibri"/>
                  <a:cs typeface="Calibri"/>
                  <a:sym typeface="Calibri"/>
                </a:rPr>
                <a:t>portal, which allows community members to control and share their rights and responsibilities together.</a:t>
              </a:r>
              <a:endParaRPr b="0" i="0" sz="1800" u="none" cap="none" strike="noStrike">
                <a:solidFill>
                  <a:schemeClr val="lt1"/>
                </a:solidFill>
                <a:latin typeface="Calibri"/>
                <a:ea typeface="Calibri"/>
                <a:cs typeface="Calibri"/>
                <a:sym typeface="Calibri"/>
              </a:endParaRPr>
            </a:p>
          </p:txBody>
        </p:sp>
        <p:sp>
          <p:nvSpPr>
            <p:cNvPr id="188" name="Google Shape;188;p5"/>
            <p:cNvSpPr/>
            <p:nvPr/>
          </p:nvSpPr>
          <p:spPr>
            <a:xfrm>
              <a:off x="1363882" y="4702981"/>
              <a:ext cx="9464236" cy="1293541"/>
            </a:xfrm>
            <a:prstGeom prst="roundRect">
              <a:avLst>
                <a:gd fmla="val 9770"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89" name="Google Shape;189;p5"/>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pic>
        <p:nvPicPr>
          <p:cNvPr id="190" name="Google Shape;190;p5"/>
          <p:cNvPicPr preferRelativeResize="0"/>
          <p:nvPr/>
        </p:nvPicPr>
        <p:blipFill rotWithShape="1">
          <a:blip r:embed="rId4">
            <a:alphaModFix/>
          </a:blip>
          <a:srcRect b="0" l="0" r="0" t="0"/>
          <a:stretch/>
        </p:blipFill>
        <p:spPr>
          <a:xfrm>
            <a:off x="10672432" y="5597249"/>
            <a:ext cx="1151457" cy="1230843"/>
          </a:xfrm>
          <a:prstGeom prst="rect">
            <a:avLst/>
          </a:prstGeom>
          <a:noFill/>
          <a:ln>
            <a:noFill/>
          </a:ln>
        </p:spPr>
      </p:pic>
      <p:grpSp>
        <p:nvGrpSpPr>
          <p:cNvPr id="191" name="Google Shape;191;p5"/>
          <p:cNvGrpSpPr/>
          <p:nvPr/>
        </p:nvGrpSpPr>
        <p:grpSpPr>
          <a:xfrm>
            <a:off x="420925" y="1969778"/>
            <a:ext cx="11484602" cy="2412480"/>
            <a:chOff x="420925" y="2105992"/>
            <a:chExt cx="11484602" cy="2412480"/>
          </a:xfrm>
        </p:grpSpPr>
        <p:grpSp>
          <p:nvGrpSpPr>
            <p:cNvPr id="192" name="Google Shape;192;p5"/>
            <p:cNvGrpSpPr/>
            <p:nvPr/>
          </p:nvGrpSpPr>
          <p:grpSpPr>
            <a:xfrm>
              <a:off x="610817" y="2105992"/>
              <a:ext cx="11294710" cy="2412480"/>
              <a:chOff x="-6146551" y="1872812"/>
              <a:chExt cx="11294710" cy="2412480"/>
            </a:xfrm>
          </p:grpSpPr>
          <p:sp>
            <p:nvSpPr>
              <p:cNvPr id="193" name="Google Shape;193;p5"/>
              <p:cNvSpPr txBox="1"/>
              <p:nvPr/>
            </p:nvSpPr>
            <p:spPr>
              <a:xfrm>
                <a:off x="1618588" y="2731869"/>
                <a:ext cx="3345248"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The global trading fund is openly transparent to all members.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Global trading fund helps investors increase profits through </a:t>
                </a:r>
                <a:r>
                  <a:rPr b="1" i="0" lang="en-US" sz="1800" u="none" cap="none" strike="noStrike">
                    <a:solidFill>
                      <a:srgbClr val="C0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AI technology.</a:t>
                </a:r>
                <a:endParaRPr b="0" i="0" sz="1800" u="none" cap="none" strike="noStrike">
                  <a:solidFill>
                    <a:schemeClr val="lt1"/>
                  </a:solidFill>
                  <a:latin typeface="Calibri"/>
                  <a:ea typeface="Calibri"/>
                  <a:cs typeface="Calibri"/>
                  <a:sym typeface="Calibri"/>
                </a:endParaRPr>
              </a:p>
            </p:txBody>
          </p:sp>
          <p:grpSp>
            <p:nvGrpSpPr>
              <p:cNvPr id="194" name="Google Shape;194;p5"/>
              <p:cNvGrpSpPr/>
              <p:nvPr/>
            </p:nvGrpSpPr>
            <p:grpSpPr>
              <a:xfrm>
                <a:off x="-6146551" y="1879527"/>
                <a:ext cx="11294710" cy="2405765"/>
                <a:chOff x="-5890954" y="2456798"/>
                <a:chExt cx="11294710" cy="2405765"/>
              </a:xfrm>
            </p:grpSpPr>
            <p:sp>
              <p:nvSpPr>
                <p:cNvPr id="195" name="Google Shape;195;p5"/>
                <p:cNvSpPr/>
                <p:nvPr/>
              </p:nvSpPr>
              <p:spPr>
                <a:xfrm>
                  <a:off x="1740791" y="2754351"/>
                  <a:ext cx="3662965" cy="2108212"/>
                </a:xfrm>
                <a:prstGeom prst="roundRect">
                  <a:avLst>
                    <a:gd fmla="val 4870"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6" name="Google Shape;196;p5"/>
                <p:cNvSpPr/>
                <p:nvPr/>
              </p:nvSpPr>
              <p:spPr>
                <a:xfrm>
                  <a:off x="1944751" y="2456798"/>
                  <a:ext cx="3204117" cy="655284"/>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7" name="Google Shape;197;p5"/>
                <p:cNvSpPr/>
                <p:nvPr/>
              </p:nvSpPr>
              <p:spPr>
                <a:xfrm>
                  <a:off x="-1980135" y="2456798"/>
                  <a:ext cx="3204117" cy="655284"/>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198" name="Google Shape;198;p5"/>
                <p:cNvSpPr/>
                <p:nvPr/>
              </p:nvSpPr>
              <p:spPr>
                <a:xfrm>
                  <a:off x="-5890954" y="2456798"/>
                  <a:ext cx="3204117" cy="655284"/>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199" name="Google Shape;199;p5"/>
              <p:cNvSpPr txBox="1"/>
              <p:nvPr/>
            </p:nvSpPr>
            <p:spPr>
              <a:xfrm>
                <a:off x="2061695" y="1872812"/>
                <a:ext cx="2509961" cy="646331"/>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 BOX GLOBAL TRADE FUND</a:t>
                </a:r>
                <a:endParaRPr b="0" i="0" sz="1400" u="none" cap="none" strike="noStrike">
                  <a:solidFill>
                    <a:srgbClr val="000000"/>
                  </a:solidFill>
                  <a:latin typeface="Arial"/>
                  <a:ea typeface="Arial"/>
                  <a:cs typeface="Arial"/>
                  <a:sym typeface="Arial"/>
                </a:endParaRPr>
              </a:p>
            </p:txBody>
          </p:sp>
        </p:grpSp>
        <p:grpSp>
          <p:nvGrpSpPr>
            <p:cNvPr id="200" name="Google Shape;200;p5"/>
            <p:cNvGrpSpPr/>
            <p:nvPr/>
          </p:nvGrpSpPr>
          <p:grpSpPr>
            <a:xfrm>
              <a:off x="420925" y="2195893"/>
              <a:ext cx="3662965" cy="2322579"/>
              <a:chOff x="1485194" y="1962713"/>
              <a:chExt cx="3662965" cy="2322579"/>
            </a:xfrm>
          </p:grpSpPr>
          <p:sp>
            <p:nvSpPr>
              <p:cNvPr id="201" name="Google Shape;201;p5"/>
              <p:cNvSpPr txBox="1"/>
              <p:nvPr/>
            </p:nvSpPr>
            <p:spPr>
              <a:xfrm>
                <a:off x="1605630" y="2575982"/>
                <a:ext cx="3345248"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02" name="Google Shape;202;p5"/>
              <p:cNvGrpSpPr/>
              <p:nvPr/>
            </p:nvGrpSpPr>
            <p:grpSpPr>
              <a:xfrm>
                <a:off x="1485194" y="1962713"/>
                <a:ext cx="3662965" cy="2322579"/>
                <a:chOff x="1740791" y="2539984"/>
                <a:chExt cx="3662965" cy="2322579"/>
              </a:xfrm>
            </p:grpSpPr>
            <p:sp>
              <p:nvSpPr>
                <p:cNvPr id="203" name="Google Shape;203;p5"/>
                <p:cNvSpPr/>
                <p:nvPr/>
              </p:nvSpPr>
              <p:spPr>
                <a:xfrm>
                  <a:off x="1740791" y="2754351"/>
                  <a:ext cx="3662965" cy="2108212"/>
                </a:xfrm>
                <a:prstGeom prst="roundRect">
                  <a:avLst>
                    <a:gd fmla="val 4870"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04" name="Google Shape;204;p5"/>
                <p:cNvSpPr/>
                <p:nvPr/>
              </p:nvSpPr>
              <p:spPr>
                <a:xfrm>
                  <a:off x="1931793" y="2539984"/>
                  <a:ext cx="3204117" cy="423704"/>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05" name="Google Shape;205;p5"/>
              <p:cNvSpPr txBox="1"/>
              <p:nvPr/>
            </p:nvSpPr>
            <p:spPr>
              <a:xfrm>
                <a:off x="1726066" y="2003989"/>
                <a:ext cx="3104376"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 BOX RESERVE FUND</a:t>
                </a:r>
                <a:endParaRPr b="0" i="0" sz="1400" u="none" cap="none" strike="noStrike">
                  <a:solidFill>
                    <a:srgbClr val="000000"/>
                  </a:solidFill>
                  <a:latin typeface="Arial"/>
                  <a:ea typeface="Arial"/>
                  <a:cs typeface="Arial"/>
                  <a:sym typeface="Arial"/>
                </a:endParaRPr>
              </a:p>
            </p:txBody>
          </p:sp>
        </p:grpSp>
        <p:grpSp>
          <p:nvGrpSpPr>
            <p:cNvPr id="206" name="Google Shape;206;p5"/>
            <p:cNvGrpSpPr/>
            <p:nvPr/>
          </p:nvGrpSpPr>
          <p:grpSpPr>
            <a:xfrm>
              <a:off x="4331744" y="2195893"/>
              <a:ext cx="3662965" cy="2322579"/>
              <a:chOff x="1485194" y="1962713"/>
              <a:chExt cx="3662965" cy="2322579"/>
            </a:xfrm>
          </p:grpSpPr>
          <p:sp>
            <p:nvSpPr>
              <p:cNvPr id="207" name="Google Shape;207;p5"/>
              <p:cNvSpPr txBox="1"/>
              <p:nvPr/>
            </p:nvSpPr>
            <p:spPr>
              <a:xfrm>
                <a:off x="1605629" y="2723977"/>
                <a:ext cx="3503909"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Funds for developing a multi-ecosystem support community</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Use for raising funds according to </a:t>
                </a:r>
                <a:r>
                  <a:rPr b="1" i="0" lang="en-US" sz="1800" u="none" cap="none" strike="noStrike">
                    <a:solidFill>
                      <a:srgbClr val="C0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criteria.</a:t>
                </a:r>
                <a:endParaRPr b="0" i="0" sz="1800" u="none" cap="none" strike="noStrike">
                  <a:solidFill>
                    <a:schemeClr val="lt1"/>
                  </a:solidFill>
                  <a:latin typeface="Calibri"/>
                  <a:ea typeface="Calibri"/>
                  <a:cs typeface="Calibri"/>
                  <a:sym typeface="Calibri"/>
                </a:endParaRPr>
              </a:p>
            </p:txBody>
          </p:sp>
          <p:grpSp>
            <p:nvGrpSpPr>
              <p:cNvPr id="208" name="Google Shape;208;p5"/>
              <p:cNvGrpSpPr/>
              <p:nvPr/>
            </p:nvGrpSpPr>
            <p:grpSpPr>
              <a:xfrm>
                <a:off x="1485194" y="1962713"/>
                <a:ext cx="3662965" cy="2322579"/>
                <a:chOff x="1740791" y="2539984"/>
                <a:chExt cx="3662965" cy="2322579"/>
              </a:xfrm>
            </p:grpSpPr>
            <p:sp>
              <p:nvSpPr>
                <p:cNvPr id="209" name="Google Shape;209;p5"/>
                <p:cNvSpPr/>
                <p:nvPr/>
              </p:nvSpPr>
              <p:spPr>
                <a:xfrm>
                  <a:off x="1740791" y="2754351"/>
                  <a:ext cx="3662965" cy="2108212"/>
                </a:xfrm>
                <a:prstGeom prst="roundRect">
                  <a:avLst>
                    <a:gd fmla="val 4870"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10" name="Google Shape;210;p5"/>
                <p:cNvSpPr/>
                <p:nvPr/>
              </p:nvSpPr>
              <p:spPr>
                <a:xfrm>
                  <a:off x="1931793" y="2539984"/>
                  <a:ext cx="3204117" cy="423704"/>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11" name="Google Shape;211;p5"/>
              <p:cNvSpPr txBox="1"/>
              <p:nvPr/>
            </p:nvSpPr>
            <p:spPr>
              <a:xfrm>
                <a:off x="1986825" y="1971666"/>
                <a:ext cx="2659702"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 BOX OPEN FUND</a:t>
                </a:r>
                <a:endParaRPr b="0" i="0" sz="1400" u="none" cap="none" strike="noStrike">
                  <a:solidFill>
                    <a:srgbClr val="000000"/>
                  </a:solidFill>
                  <a:latin typeface="Arial"/>
                  <a:ea typeface="Arial"/>
                  <a:cs typeface="Arial"/>
                  <a:sym typeface="Arial"/>
                </a:endParaRPr>
              </a:p>
            </p:txBody>
          </p:sp>
        </p:grpSp>
      </p:grpSp>
      <p:sp>
        <p:nvSpPr>
          <p:cNvPr id="212" name="Google Shape;212;p5"/>
          <p:cNvSpPr/>
          <p:nvPr/>
        </p:nvSpPr>
        <p:spPr>
          <a:xfrm>
            <a:off x="420925" y="2551837"/>
            <a:ext cx="3662965" cy="175432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reserve fund is made public to all members of the community.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FF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members who meet the prescribed requirements can withdraw funds from the escrow fund.</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6"/>
          <p:cNvPicPr preferRelativeResize="0"/>
          <p:nvPr/>
        </p:nvPicPr>
        <p:blipFill rotWithShape="1">
          <a:blip r:embed="rId3">
            <a:alphaModFix/>
          </a:blip>
          <a:srcRect b="0" l="0" r="0" t="0"/>
          <a:stretch/>
        </p:blipFill>
        <p:spPr>
          <a:xfrm>
            <a:off x="-160349" y="8156"/>
            <a:ext cx="12352350" cy="6948196"/>
          </a:xfrm>
          <a:prstGeom prst="rect">
            <a:avLst/>
          </a:prstGeom>
          <a:solidFill>
            <a:srgbClr val="C00000"/>
          </a:solidFill>
          <a:ln>
            <a:noFill/>
          </a:ln>
        </p:spPr>
      </p:pic>
      <p:sp>
        <p:nvSpPr>
          <p:cNvPr id="219" name="Google Shape;219;p6"/>
          <p:cNvSpPr txBox="1"/>
          <p:nvPr/>
        </p:nvSpPr>
        <p:spPr>
          <a:xfrm>
            <a:off x="2963669" y="379332"/>
            <a:ext cx="4173065"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DEVELOPMENT AND LEGAL GROUP</a:t>
            </a:r>
            <a:endParaRPr b="1" i="0" sz="1800" u="none" cap="none" strike="noStrike">
              <a:solidFill>
                <a:schemeClr val="lt1"/>
              </a:solidFill>
              <a:latin typeface="Calibri"/>
              <a:ea typeface="Calibri"/>
              <a:cs typeface="Calibri"/>
              <a:sym typeface="Calibri"/>
            </a:endParaRPr>
          </a:p>
        </p:txBody>
      </p:sp>
      <p:grpSp>
        <p:nvGrpSpPr>
          <p:cNvPr id="220" name="Google Shape;220;p6"/>
          <p:cNvGrpSpPr/>
          <p:nvPr/>
        </p:nvGrpSpPr>
        <p:grpSpPr>
          <a:xfrm>
            <a:off x="816014" y="2481681"/>
            <a:ext cx="9359977" cy="1247848"/>
            <a:chOff x="816014" y="2751814"/>
            <a:chExt cx="9359977" cy="1247848"/>
          </a:xfrm>
        </p:grpSpPr>
        <p:sp>
          <p:nvSpPr>
            <p:cNvPr id="221" name="Google Shape;221;p6"/>
            <p:cNvSpPr/>
            <p:nvPr/>
          </p:nvSpPr>
          <p:spPr>
            <a:xfrm rot="10800000">
              <a:off x="1371598" y="2829225"/>
              <a:ext cx="8804392" cy="1027816"/>
            </a:xfrm>
            <a:custGeom>
              <a:rect b="b" l="l" r="r" t="t"/>
              <a:pathLst>
                <a:path extrusionOk="0" h="1434593" w="10564094">
                  <a:moveTo>
                    <a:pt x="10324990" y="1434593"/>
                  </a:moveTo>
                  <a:lnTo>
                    <a:pt x="239103" y="1434593"/>
                  </a:lnTo>
                  <a:cubicBezTo>
                    <a:pt x="140063" y="1434593"/>
                    <a:pt x="55087" y="1374377"/>
                    <a:pt x="18789" y="1288559"/>
                  </a:cubicBezTo>
                  <a:lnTo>
                    <a:pt x="0" y="1195494"/>
                  </a:lnTo>
                  <a:lnTo>
                    <a:pt x="0" y="239098"/>
                  </a:lnTo>
                  <a:lnTo>
                    <a:pt x="18789" y="146034"/>
                  </a:lnTo>
                  <a:cubicBezTo>
                    <a:pt x="55087" y="60216"/>
                    <a:pt x="140063" y="0"/>
                    <a:pt x="239103" y="0"/>
                  </a:cubicBezTo>
                  <a:lnTo>
                    <a:pt x="10324990" y="0"/>
                  </a:lnTo>
                  <a:cubicBezTo>
                    <a:pt x="10457043" y="0"/>
                    <a:pt x="10564094" y="107051"/>
                    <a:pt x="10564094" y="239104"/>
                  </a:cubicBezTo>
                  <a:lnTo>
                    <a:pt x="10564094" y="1195489"/>
                  </a:lnTo>
                  <a:cubicBezTo>
                    <a:pt x="10564094" y="1327542"/>
                    <a:pt x="10457043" y="1434593"/>
                    <a:pt x="10324990" y="1434593"/>
                  </a:cubicBezTo>
                  <a:close/>
                </a:path>
              </a:pathLst>
            </a:custGeom>
            <a:gradFill>
              <a:gsLst>
                <a:gs pos="0">
                  <a:srgbClr val="000000">
                    <a:alpha val="0"/>
                  </a:srgbClr>
                </a:gs>
                <a:gs pos="43000">
                  <a:srgbClr val="000000">
                    <a:alpha val="0"/>
                  </a:srgbClr>
                </a:gs>
                <a:gs pos="100000">
                  <a:srgbClr val="C00000">
                    <a:alpha val="34509"/>
                  </a:srgbClr>
                </a:gs>
              </a:gsLst>
              <a:lin ang="108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2" name="Google Shape;222;p6"/>
            <p:cNvSpPr txBox="1"/>
            <p:nvPr/>
          </p:nvSpPr>
          <p:spPr>
            <a:xfrm>
              <a:off x="2184833" y="2914073"/>
              <a:ext cx="7822334" cy="369332"/>
            </a:xfrm>
            <a:prstGeom prst="rect">
              <a:avLst/>
            </a:prstGeom>
            <a:noFill/>
            <a:ln>
              <a:noFill/>
            </a:ln>
          </p:spPr>
          <p:txBody>
            <a:bodyPr anchorCtr="0" anchor="t" bIns="45700" lIns="91425" spcFirstLastPara="1" rIns="91425" wrap="square" tIns="45700">
              <a:spAutoFit/>
            </a:bodyPr>
            <a:lstStyle/>
            <a:p>
              <a:pPr indent="0" lvl="0" marL="0" marR="0" rtl="0" algn="just">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3" name="Google Shape;223;p6"/>
            <p:cNvSpPr/>
            <p:nvPr/>
          </p:nvSpPr>
          <p:spPr>
            <a:xfrm>
              <a:off x="816014" y="2751814"/>
              <a:ext cx="1247848" cy="1247848"/>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4" name="Google Shape;224;p6"/>
            <p:cNvSpPr/>
            <p:nvPr/>
          </p:nvSpPr>
          <p:spPr>
            <a:xfrm>
              <a:off x="1371600" y="2829227"/>
              <a:ext cx="8804391" cy="1027815"/>
            </a:xfrm>
            <a:custGeom>
              <a:rect b="b" l="l" r="r" t="t"/>
              <a:pathLst>
                <a:path extrusionOk="0" h="1027815" w="8804391">
                  <a:moveTo>
                    <a:pt x="127944" y="0"/>
                  </a:moveTo>
                  <a:lnTo>
                    <a:pt x="8676447" y="0"/>
                  </a:lnTo>
                  <a:lnTo>
                    <a:pt x="8697146" y="4179"/>
                  </a:lnTo>
                  <a:cubicBezTo>
                    <a:pt x="8760170" y="30836"/>
                    <a:pt x="8804391" y="93241"/>
                    <a:pt x="8804391" y="165974"/>
                  </a:cubicBezTo>
                  <a:lnTo>
                    <a:pt x="8804391" y="868327"/>
                  </a:lnTo>
                  <a:cubicBezTo>
                    <a:pt x="8804391" y="916816"/>
                    <a:pt x="8784737" y="960715"/>
                    <a:pt x="8752961" y="992491"/>
                  </a:cubicBezTo>
                  <a:lnTo>
                    <a:pt x="8700568" y="1027815"/>
                  </a:lnTo>
                  <a:lnTo>
                    <a:pt x="103823" y="1027815"/>
                  </a:lnTo>
                  <a:lnTo>
                    <a:pt x="51430" y="992491"/>
                  </a:lnTo>
                  <a:cubicBezTo>
                    <a:pt x="19654" y="960715"/>
                    <a:pt x="0" y="916816"/>
                    <a:pt x="0" y="868327"/>
                  </a:cubicBezTo>
                  <a:lnTo>
                    <a:pt x="0" y="165974"/>
                  </a:lnTo>
                  <a:cubicBezTo>
                    <a:pt x="0" y="93241"/>
                    <a:pt x="44222" y="30836"/>
                    <a:pt x="107245" y="4179"/>
                  </a:cubicBezTo>
                  <a:close/>
                </a:path>
              </a:pathLst>
            </a:cu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grpSp>
        <p:nvGrpSpPr>
          <p:cNvPr id="225" name="Google Shape;225;p6"/>
          <p:cNvGrpSpPr/>
          <p:nvPr/>
        </p:nvGrpSpPr>
        <p:grpSpPr>
          <a:xfrm>
            <a:off x="643898" y="3981769"/>
            <a:ext cx="10732286" cy="1649677"/>
            <a:chOff x="442572" y="4585497"/>
            <a:chExt cx="11306856" cy="1649677"/>
          </a:xfrm>
        </p:grpSpPr>
        <p:sp>
          <p:nvSpPr>
            <p:cNvPr id="226" name="Google Shape;226;p6"/>
            <p:cNvSpPr/>
            <p:nvPr/>
          </p:nvSpPr>
          <p:spPr>
            <a:xfrm>
              <a:off x="10099751" y="4585497"/>
              <a:ext cx="1649677" cy="1649677"/>
            </a:xfrm>
            <a:prstGeom prst="diamond">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7" name="Google Shape;227;p6"/>
            <p:cNvSpPr/>
            <p:nvPr/>
          </p:nvSpPr>
          <p:spPr>
            <a:xfrm rot="10800000">
              <a:off x="442572" y="4659421"/>
              <a:ext cx="10564094" cy="1436845"/>
            </a:xfrm>
            <a:custGeom>
              <a:rect b="b" l="l" r="r" t="t"/>
              <a:pathLst>
                <a:path extrusionOk="0" h="1434593" w="10564094">
                  <a:moveTo>
                    <a:pt x="10324990" y="1434593"/>
                  </a:moveTo>
                  <a:lnTo>
                    <a:pt x="239103" y="1434593"/>
                  </a:lnTo>
                  <a:cubicBezTo>
                    <a:pt x="140063" y="1434593"/>
                    <a:pt x="55087" y="1374377"/>
                    <a:pt x="18789" y="1288559"/>
                  </a:cubicBezTo>
                  <a:lnTo>
                    <a:pt x="0" y="1195494"/>
                  </a:lnTo>
                  <a:lnTo>
                    <a:pt x="0" y="239098"/>
                  </a:lnTo>
                  <a:lnTo>
                    <a:pt x="18789" y="146034"/>
                  </a:lnTo>
                  <a:cubicBezTo>
                    <a:pt x="55087" y="60216"/>
                    <a:pt x="140063" y="0"/>
                    <a:pt x="239103" y="0"/>
                  </a:cubicBezTo>
                  <a:lnTo>
                    <a:pt x="10324990" y="0"/>
                  </a:lnTo>
                  <a:cubicBezTo>
                    <a:pt x="10457043" y="0"/>
                    <a:pt x="10564094" y="107051"/>
                    <a:pt x="10564094" y="239104"/>
                  </a:cubicBezTo>
                  <a:lnTo>
                    <a:pt x="10564094" y="1195489"/>
                  </a:lnTo>
                  <a:cubicBezTo>
                    <a:pt x="10564094" y="1327542"/>
                    <a:pt x="10457043" y="1434593"/>
                    <a:pt x="10324990" y="1434593"/>
                  </a:cubicBezTo>
                  <a:close/>
                </a:path>
              </a:pathLst>
            </a:custGeom>
            <a:gradFill>
              <a:gsLst>
                <a:gs pos="0">
                  <a:srgbClr val="000000">
                    <a:alpha val="0"/>
                  </a:srgbClr>
                </a:gs>
                <a:gs pos="43000">
                  <a:srgbClr val="000000">
                    <a:alpha val="0"/>
                  </a:srgbClr>
                </a:gs>
                <a:gs pos="100000">
                  <a:srgbClr val="C00000">
                    <a:alpha val="34509"/>
                  </a:srgbClr>
                </a:gs>
              </a:gsLst>
              <a:lin ang="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28" name="Google Shape;228;p6"/>
            <p:cNvSpPr/>
            <p:nvPr/>
          </p:nvSpPr>
          <p:spPr>
            <a:xfrm>
              <a:off x="442572" y="4661674"/>
              <a:ext cx="10564094" cy="1434594"/>
            </a:xfrm>
            <a:prstGeom prst="roundRect">
              <a:avLst>
                <a:gd fmla="val 16667" name="adj"/>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sp>
        <p:nvSpPr>
          <p:cNvPr id="229" name="Google Shape;229;p6"/>
          <p:cNvSpPr txBox="1"/>
          <p:nvPr/>
        </p:nvSpPr>
        <p:spPr>
          <a:xfrm>
            <a:off x="815816" y="1714885"/>
            <a:ext cx="4173065" cy="369332"/>
          </a:xfrm>
          <a:prstGeom prst="rect">
            <a:avLst/>
          </a:prstGeom>
          <a:solidFill>
            <a:srgbClr val="C00000"/>
          </a:solid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DEVELOPMENT AND LEGAL GROUP</a:t>
            </a:r>
            <a:endParaRPr b="1" i="0" sz="1800" u="none" cap="none" strike="noStrike">
              <a:solidFill>
                <a:schemeClr val="lt1"/>
              </a:solidFill>
              <a:latin typeface="Calibri"/>
              <a:ea typeface="Calibri"/>
              <a:cs typeface="Calibri"/>
              <a:sym typeface="Calibri"/>
            </a:endParaRPr>
          </a:p>
        </p:txBody>
      </p:sp>
      <p:sp>
        <p:nvSpPr>
          <p:cNvPr id="230" name="Google Shape;230;p6"/>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pic>
        <p:nvPicPr>
          <p:cNvPr id="231" name="Google Shape;231;p6"/>
          <p:cNvPicPr preferRelativeResize="0"/>
          <p:nvPr/>
        </p:nvPicPr>
        <p:blipFill rotWithShape="1">
          <a:blip r:embed="rId4">
            <a:alphaModFix/>
          </a:blip>
          <a:srcRect b="0" l="0" r="0" t="0"/>
          <a:stretch/>
        </p:blipFill>
        <p:spPr>
          <a:xfrm>
            <a:off x="10683449" y="5575215"/>
            <a:ext cx="1151457" cy="1230843"/>
          </a:xfrm>
          <a:prstGeom prst="rect">
            <a:avLst/>
          </a:prstGeom>
          <a:noFill/>
          <a:ln>
            <a:noFill/>
          </a:ln>
        </p:spPr>
      </p:pic>
      <p:sp>
        <p:nvSpPr>
          <p:cNvPr id="232" name="Google Shape;232;p6"/>
          <p:cNvSpPr/>
          <p:nvPr/>
        </p:nvSpPr>
        <p:spPr>
          <a:xfrm>
            <a:off x="2039936" y="2413337"/>
            <a:ext cx="8112128" cy="101566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br>
              <a:rPr b="0" i="0" lang="en-US" sz="2000" u="none" cap="none" strike="noStrike">
                <a:solidFill>
                  <a:schemeClr val="lt1"/>
                </a:solidFill>
                <a:latin typeface="Calibri"/>
                <a:ea typeface="Calibri"/>
                <a:cs typeface="Calibri"/>
                <a:sym typeface="Calibri"/>
              </a:rPr>
            </a:br>
            <a:r>
              <a:rPr b="1" i="0" lang="en-US" sz="2000" u="none" cap="none" strike="noStrike">
                <a:solidFill>
                  <a:srgbClr val="C00000"/>
                </a:solidFill>
                <a:latin typeface="Calibri"/>
                <a:ea typeface="Calibri"/>
                <a:cs typeface="Calibri"/>
                <a:sym typeface="Calibri"/>
              </a:rPr>
              <a:t>RED BOX</a:t>
            </a:r>
            <a:r>
              <a:rPr b="0" i="0" lang="en-US" sz="2000" u="none" cap="none" strike="noStrike">
                <a:solidFill>
                  <a:schemeClr val="lt1"/>
                </a:solidFill>
                <a:latin typeface="Calibri"/>
                <a:ea typeface="Calibri"/>
                <a:cs typeface="Calibri"/>
                <a:sym typeface="Calibri"/>
              </a:rPr>
              <a:t> is developed by many Smart Contract engineers in many countries and has its headquarters located in the United Kingdom.</a:t>
            </a:r>
            <a:endParaRPr b="0" i="0" sz="2000" u="none" cap="none" strike="noStrike">
              <a:solidFill>
                <a:schemeClr val="lt1"/>
              </a:solidFill>
              <a:latin typeface="Calibri"/>
              <a:ea typeface="Calibri"/>
              <a:cs typeface="Calibri"/>
              <a:sym typeface="Calibri"/>
            </a:endParaRPr>
          </a:p>
        </p:txBody>
      </p:sp>
      <p:sp>
        <p:nvSpPr>
          <p:cNvPr id="233" name="Google Shape;233;p6"/>
          <p:cNvSpPr/>
          <p:nvPr/>
        </p:nvSpPr>
        <p:spPr>
          <a:xfrm>
            <a:off x="816014" y="4173951"/>
            <a:ext cx="8899684"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For </a:t>
            </a:r>
            <a:r>
              <a:rPr b="1" i="0" lang="en-US" sz="1800" u="none" cap="none" strike="noStrike">
                <a:solidFill>
                  <a:srgbClr val="FF0000"/>
                </a:solidFill>
                <a:latin typeface="Calibri"/>
                <a:ea typeface="Calibri"/>
                <a:cs typeface="Calibri"/>
                <a:sym typeface="Calibri"/>
              </a:rPr>
              <a:t>DAPP</a:t>
            </a:r>
            <a:r>
              <a:rPr b="0" i="0" lang="en-US" sz="1800" u="none" cap="none" strike="noStrike">
                <a:solidFill>
                  <a:schemeClr val="lt1"/>
                </a:solidFill>
                <a:latin typeface="Calibri"/>
                <a:ea typeface="Calibri"/>
                <a:cs typeface="Calibri"/>
                <a:sym typeface="Calibri"/>
              </a:rPr>
              <a:t>, the most important factor is to create common values ​​for the community. Besides, Legal is also one of the most essential factors for </a:t>
            </a:r>
            <a:r>
              <a:rPr b="1" i="0" lang="en-US" sz="1800" u="none" cap="none" strike="noStrike">
                <a:solidFill>
                  <a:srgbClr val="C0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to recruit talented human resources to </a:t>
            </a:r>
            <a:r>
              <a:rPr b="1" i="0" lang="en-US" sz="1800" u="none" cap="none" strike="noStrike">
                <a:solidFill>
                  <a:srgbClr val="C00000"/>
                </a:solidFill>
                <a:latin typeface="Calibri"/>
                <a:ea typeface="Calibri"/>
                <a:cs typeface="Calibri"/>
                <a:sym typeface="Calibri"/>
              </a:rPr>
              <a:t>RED BOX </a:t>
            </a:r>
            <a:r>
              <a:rPr b="0" i="0" lang="en-US" sz="1800" u="none" cap="none" strike="noStrike">
                <a:solidFill>
                  <a:schemeClr val="lt1"/>
                </a:solidFill>
                <a:latin typeface="Calibri"/>
                <a:ea typeface="Calibri"/>
                <a:cs typeface="Calibri"/>
                <a:sym typeface="Calibri"/>
              </a:rPr>
              <a:t>to create stronger surrounding ecosystems and create a strong community in the future.</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7"/>
          <p:cNvPicPr preferRelativeResize="0"/>
          <p:nvPr/>
        </p:nvPicPr>
        <p:blipFill rotWithShape="1">
          <a:blip r:embed="rId3">
            <a:alphaModFix/>
          </a:blip>
          <a:srcRect b="0" l="0" r="0" t="0"/>
          <a:stretch/>
        </p:blipFill>
        <p:spPr>
          <a:xfrm>
            <a:off x="-160349" y="1"/>
            <a:ext cx="12352350" cy="6948195"/>
          </a:xfrm>
          <a:prstGeom prst="rect">
            <a:avLst/>
          </a:prstGeom>
          <a:noFill/>
          <a:ln>
            <a:noFill/>
          </a:ln>
        </p:spPr>
      </p:pic>
      <p:sp>
        <p:nvSpPr>
          <p:cNvPr id="240" name="Google Shape;240;p7"/>
          <p:cNvSpPr/>
          <p:nvPr/>
        </p:nvSpPr>
        <p:spPr>
          <a:xfrm>
            <a:off x="6337750" y="1069000"/>
            <a:ext cx="4184700" cy="5119200"/>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1" name="Google Shape;241;p7"/>
          <p:cNvSpPr txBox="1"/>
          <p:nvPr/>
        </p:nvSpPr>
        <p:spPr>
          <a:xfrm>
            <a:off x="1445070" y="2222677"/>
            <a:ext cx="4582921" cy="2308324"/>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Name: </a:t>
            </a:r>
            <a:r>
              <a:rPr b="0" i="0" lang="en-US" sz="1800" u="none" cap="none" strike="noStrike">
                <a:solidFill>
                  <a:schemeClr val="lt1"/>
                </a:solidFill>
                <a:latin typeface="Calibri"/>
                <a:ea typeface="Calibri"/>
                <a:cs typeface="Calibri"/>
                <a:sym typeface="Calibri"/>
              </a:rPr>
              <a:t>REDBOX INC LIMITED </a:t>
            </a:r>
            <a:endParaRPr b="0" i="0" sz="1800" u="none" cap="none" strike="noStrike">
              <a:solidFill>
                <a:srgbClr val="C00000"/>
              </a:solidFill>
              <a:latin typeface="Calibri"/>
              <a:ea typeface="Calibri"/>
              <a:cs typeface="Calibri"/>
              <a:sym typeface="Calibri"/>
            </a:endParaRPr>
          </a:p>
          <a:p>
            <a:pPr indent="0" lvl="0" marL="0" marR="0" rtl="0" algn="l">
              <a:lnSpc>
                <a:spcPct val="2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Number Company: </a:t>
            </a:r>
            <a:r>
              <a:rPr b="0" i="0" lang="en-US" sz="1800" u="none" cap="none" strike="noStrike">
                <a:solidFill>
                  <a:schemeClr val="lt1"/>
                </a:solidFill>
                <a:latin typeface="Calibri"/>
                <a:ea typeface="Calibri"/>
                <a:cs typeface="Calibri"/>
                <a:sym typeface="Calibri"/>
              </a:rPr>
              <a:t>11887452</a:t>
            </a:r>
            <a:r>
              <a:rPr b="0" i="0" lang="en-US" sz="1800" u="none" cap="none" strike="noStrike">
                <a:solidFill>
                  <a:srgbClr val="C00000"/>
                </a:solidFill>
                <a:latin typeface="Calibri"/>
                <a:ea typeface="Calibri"/>
                <a:cs typeface="Calibri"/>
                <a:sym typeface="Calibri"/>
              </a:rPr>
              <a:t> </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800"/>
              <a:buFont typeface="Arial"/>
              <a:buNone/>
            </a:pPr>
            <a:r>
              <a:rPr b="0" i="0" lang="en-US" sz="1800" u="none" cap="none" strike="noStrike">
                <a:solidFill>
                  <a:srgbClr val="C00000"/>
                </a:solidFill>
                <a:latin typeface="Calibri"/>
                <a:ea typeface="Calibri"/>
                <a:cs typeface="Calibri"/>
                <a:sym typeface="Calibri"/>
              </a:rPr>
              <a:t>Address: </a:t>
            </a:r>
            <a:r>
              <a:rPr b="0" i="0" lang="en-US" sz="1800" u="none" cap="none" strike="noStrike">
                <a:solidFill>
                  <a:schemeClr val="lt1"/>
                </a:solidFill>
                <a:latin typeface="Calibri"/>
                <a:ea typeface="Calibri"/>
                <a:cs typeface="Calibri"/>
                <a:sym typeface="Calibri"/>
              </a:rPr>
              <a:t>71 – 75 Shelton Street Covent Garden</a:t>
            </a:r>
            <a:endParaRPr b="0" i="0" sz="1400" u="none" cap="none" strike="noStrike">
              <a:solidFill>
                <a:srgbClr val="000000"/>
              </a:solidFill>
              <a:latin typeface="Arial"/>
              <a:ea typeface="Arial"/>
              <a:cs typeface="Arial"/>
              <a:sym typeface="Arial"/>
            </a:endParaRPr>
          </a:p>
          <a:p>
            <a:pPr indent="0" lvl="0" marL="0" marR="0" rtl="0" algn="l">
              <a:lnSpc>
                <a:spcPct val="2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 London England WC2H 9JQ</a:t>
            </a:r>
            <a:endParaRPr b="0" i="0" sz="1800" u="none" cap="none" strike="noStrike">
              <a:solidFill>
                <a:srgbClr val="C00000"/>
              </a:solidFill>
              <a:latin typeface="Calibri"/>
              <a:ea typeface="Calibri"/>
              <a:cs typeface="Calibri"/>
              <a:sym typeface="Calibri"/>
            </a:endParaRPr>
          </a:p>
        </p:txBody>
      </p:sp>
      <p:sp>
        <p:nvSpPr>
          <p:cNvPr id="242" name="Google Shape;242;p7"/>
          <p:cNvSpPr txBox="1"/>
          <p:nvPr/>
        </p:nvSpPr>
        <p:spPr>
          <a:xfrm>
            <a:off x="2963669" y="379332"/>
            <a:ext cx="3963714"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DEVELOPMENT AND LEGAL TEAM</a:t>
            </a:r>
            <a:endParaRPr b="1" i="0" sz="1800" u="none" cap="none" strike="noStrike">
              <a:solidFill>
                <a:schemeClr val="lt1"/>
              </a:solidFill>
              <a:latin typeface="Calibri"/>
              <a:ea typeface="Calibri"/>
              <a:cs typeface="Calibri"/>
              <a:sym typeface="Calibri"/>
            </a:endParaRPr>
          </a:p>
        </p:txBody>
      </p:sp>
      <p:sp>
        <p:nvSpPr>
          <p:cNvPr id="243" name="Google Shape;243;p7"/>
          <p:cNvSpPr txBox="1"/>
          <p:nvPr/>
        </p:nvSpPr>
        <p:spPr>
          <a:xfrm>
            <a:off x="1198867" y="-252239"/>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1</a:t>
            </a:r>
            <a:endParaRPr b="0" i="0" sz="1400" u="none" cap="none" strike="noStrike">
              <a:solidFill>
                <a:srgbClr val="000000"/>
              </a:solidFill>
              <a:latin typeface="Arial"/>
              <a:ea typeface="Arial"/>
              <a:cs typeface="Arial"/>
              <a:sym typeface="Arial"/>
            </a:endParaRPr>
          </a:p>
        </p:txBody>
      </p:sp>
      <p:pic>
        <p:nvPicPr>
          <p:cNvPr id="244" name="Google Shape;244;p7"/>
          <p:cNvPicPr preferRelativeResize="0"/>
          <p:nvPr/>
        </p:nvPicPr>
        <p:blipFill rotWithShape="1">
          <a:blip r:embed="rId4">
            <a:alphaModFix/>
          </a:blip>
          <a:srcRect b="0" l="0" r="0" t="0"/>
          <a:stretch/>
        </p:blipFill>
        <p:spPr>
          <a:xfrm>
            <a:off x="10672432" y="5586232"/>
            <a:ext cx="1151457" cy="1230843"/>
          </a:xfrm>
          <a:prstGeom prst="rect">
            <a:avLst/>
          </a:prstGeom>
          <a:noFill/>
          <a:ln>
            <a:noFill/>
          </a:ln>
        </p:spPr>
      </p:pic>
      <p:sp>
        <p:nvSpPr>
          <p:cNvPr id="245" name="Google Shape;245;p7"/>
          <p:cNvSpPr/>
          <p:nvPr/>
        </p:nvSpPr>
        <p:spPr>
          <a:xfrm>
            <a:off x="696450" y="2242839"/>
            <a:ext cx="523946" cy="1754395"/>
          </a:xfrm>
          <a:prstGeom prst="rect">
            <a:avLst/>
          </a:prstGeom>
          <a:noFill/>
          <a:ln cap="flat" cmpd="sng" w="12700">
            <a:solidFill>
              <a:srgbClr val="C0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46" name="Google Shape;246;p7"/>
          <p:cNvSpPr/>
          <p:nvPr/>
        </p:nvSpPr>
        <p:spPr>
          <a:xfrm>
            <a:off x="808351" y="2407238"/>
            <a:ext cx="306757" cy="358312"/>
          </a:xfrm>
          <a:custGeom>
            <a:rect b="b" l="l" r="r" t="t"/>
            <a:pathLst>
              <a:path extrusionOk="0" h="1225" w="1051">
                <a:moveTo>
                  <a:pt x="875" y="814"/>
                </a:moveTo>
                <a:lnTo>
                  <a:pt x="875" y="762"/>
                </a:lnTo>
                <a:cubicBezTo>
                  <a:pt x="875" y="645"/>
                  <a:pt x="643" y="582"/>
                  <a:pt x="525" y="582"/>
                </a:cubicBezTo>
                <a:cubicBezTo>
                  <a:pt x="408" y="582"/>
                  <a:pt x="175" y="645"/>
                  <a:pt x="175" y="762"/>
                </a:cubicBezTo>
                <a:lnTo>
                  <a:pt x="175" y="814"/>
                </a:lnTo>
                <a:lnTo>
                  <a:pt x="875" y="814"/>
                </a:lnTo>
                <a:close/>
                <a:moveTo>
                  <a:pt x="525" y="191"/>
                </a:moveTo>
                <a:cubicBezTo>
                  <a:pt x="438" y="191"/>
                  <a:pt x="366" y="263"/>
                  <a:pt x="366" y="350"/>
                </a:cubicBezTo>
                <a:cubicBezTo>
                  <a:pt x="366" y="438"/>
                  <a:pt x="438" y="505"/>
                  <a:pt x="525" y="505"/>
                </a:cubicBezTo>
                <a:cubicBezTo>
                  <a:pt x="612" y="505"/>
                  <a:pt x="683" y="438"/>
                  <a:pt x="683" y="350"/>
                </a:cubicBezTo>
                <a:cubicBezTo>
                  <a:pt x="683" y="263"/>
                  <a:pt x="612" y="191"/>
                  <a:pt x="525" y="191"/>
                </a:cubicBezTo>
                <a:close/>
                <a:moveTo>
                  <a:pt x="932" y="0"/>
                </a:moveTo>
                <a:cubicBezTo>
                  <a:pt x="995" y="0"/>
                  <a:pt x="1050" y="52"/>
                  <a:pt x="1050" y="115"/>
                </a:cubicBezTo>
                <a:lnTo>
                  <a:pt x="1050" y="932"/>
                </a:lnTo>
                <a:cubicBezTo>
                  <a:pt x="1050" y="995"/>
                  <a:pt x="995" y="1049"/>
                  <a:pt x="932" y="1049"/>
                </a:cubicBezTo>
                <a:lnTo>
                  <a:pt x="700" y="1049"/>
                </a:lnTo>
                <a:lnTo>
                  <a:pt x="525" y="1224"/>
                </a:lnTo>
                <a:lnTo>
                  <a:pt x="350" y="1049"/>
                </a:lnTo>
                <a:lnTo>
                  <a:pt x="118" y="1049"/>
                </a:lnTo>
                <a:cubicBezTo>
                  <a:pt x="52" y="1049"/>
                  <a:pt x="0" y="995"/>
                  <a:pt x="0" y="932"/>
                </a:cubicBezTo>
                <a:lnTo>
                  <a:pt x="0" y="115"/>
                </a:lnTo>
                <a:cubicBezTo>
                  <a:pt x="0" y="52"/>
                  <a:pt x="52" y="0"/>
                  <a:pt x="118" y="0"/>
                </a:cubicBezTo>
                <a:lnTo>
                  <a:pt x="932"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47" name="Google Shape;247;p7"/>
          <p:cNvSpPr/>
          <p:nvPr/>
        </p:nvSpPr>
        <p:spPr>
          <a:xfrm>
            <a:off x="808351" y="2930340"/>
            <a:ext cx="287706" cy="358275"/>
          </a:xfrm>
          <a:custGeom>
            <a:rect b="b" l="l" r="r" t="t"/>
            <a:pathLst>
              <a:path extrusionOk="0" h="1166" w="936">
                <a:moveTo>
                  <a:pt x="525" y="407"/>
                </a:moveTo>
                <a:lnTo>
                  <a:pt x="848" y="407"/>
                </a:lnTo>
                <a:lnTo>
                  <a:pt x="525" y="88"/>
                </a:lnTo>
                <a:lnTo>
                  <a:pt x="525" y="407"/>
                </a:lnTo>
                <a:close/>
                <a:moveTo>
                  <a:pt x="700" y="700"/>
                </a:moveTo>
                <a:lnTo>
                  <a:pt x="700" y="582"/>
                </a:lnTo>
                <a:lnTo>
                  <a:pt x="235" y="582"/>
                </a:lnTo>
                <a:lnTo>
                  <a:pt x="235" y="700"/>
                </a:lnTo>
                <a:lnTo>
                  <a:pt x="700" y="700"/>
                </a:lnTo>
                <a:close/>
                <a:moveTo>
                  <a:pt x="700" y="932"/>
                </a:moveTo>
                <a:lnTo>
                  <a:pt x="700" y="815"/>
                </a:lnTo>
                <a:lnTo>
                  <a:pt x="235" y="815"/>
                </a:lnTo>
                <a:lnTo>
                  <a:pt x="235" y="932"/>
                </a:lnTo>
                <a:lnTo>
                  <a:pt x="700" y="932"/>
                </a:lnTo>
                <a:close/>
                <a:moveTo>
                  <a:pt x="585" y="0"/>
                </a:moveTo>
                <a:lnTo>
                  <a:pt x="935" y="350"/>
                </a:lnTo>
                <a:lnTo>
                  <a:pt x="935" y="1050"/>
                </a:lnTo>
                <a:cubicBezTo>
                  <a:pt x="935" y="1113"/>
                  <a:pt x="881" y="1165"/>
                  <a:pt x="818" y="1165"/>
                </a:cubicBezTo>
                <a:lnTo>
                  <a:pt x="118" y="1165"/>
                </a:lnTo>
                <a:cubicBezTo>
                  <a:pt x="55" y="1165"/>
                  <a:pt x="0" y="1113"/>
                  <a:pt x="0" y="1050"/>
                </a:cubicBezTo>
                <a:lnTo>
                  <a:pt x="3" y="115"/>
                </a:lnTo>
                <a:cubicBezTo>
                  <a:pt x="3" y="52"/>
                  <a:pt x="55" y="0"/>
                  <a:pt x="118" y="0"/>
                </a:cubicBezTo>
                <a:lnTo>
                  <a:pt x="585" y="0"/>
                </a:lnTo>
                <a:close/>
              </a:path>
            </a:pathLst>
          </a:custGeom>
          <a:solidFill>
            <a:srgbClr val="C00000"/>
          </a:solidFill>
          <a:ln>
            <a:noFill/>
          </a:ln>
        </p:spPr>
        <p:txBody>
          <a:bodyPr anchorCtr="0" anchor="ctr" bIns="45700" lIns="91425" spcFirstLastPara="1" rIns="91425" wrap="square" tIns="45700">
            <a:noAutofit/>
          </a:bodyPr>
          <a:lstStyle/>
          <a:p>
            <a:pPr indent="0" lvl="0" marL="0" marR="0" rtl="0" algn="l">
              <a:lnSpc>
                <a:spcPct val="93000"/>
              </a:lnSpc>
              <a:spcBef>
                <a:spcPts val="0"/>
              </a:spcBef>
              <a:spcAft>
                <a:spcPts val="0"/>
              </a:spcAft>
              <a:buClr>
                <a:srgbClr val="000000"/>
              </a:buClr>
              <a:buSzPts val="2700"/>
              <a:buFont typeface="Arial"/>
              <a:buNone/>
            </a:pPr>
            <a:r>
              <a:t/>
            </a:r>
            <a:endParaRPr b="0" i="0" sz="2700" u="none" cap="none" strike="noStrike">
              <a:solidFill>
                <a:schemeClr val="dk1"/>
              </a:solidFill>
              <a:latin typeface="Arial"/>
              <a:ea typeface="Arial"/>
              <a:cs typeface="Arial"/>
              <a:sym typeface="Arial"/>
            </a:endParaRPr>
          </a:p>
        </p:txBody>
      </p:sp>
      <p:sp>
        <p:nvSpPr>
          <p:cNvPr id="248" name="Google Shape;248;p7"/>
          <p:cNvSpPr/>
          <p:nvPr/>
        </p:nvSpPr>
        <p:spPr>
          <a:xfrm>
            <a:off x="818853" y="3445524"/>
            <a:ext cx="266701" cy="387351"/>
          </a:xfrm>
          <a:custGeom>
            <a:rect b="b" l="l" r="r" t="t"/>
            <a:pathLst>
              <a:path extrusionOk="0" h="65" w="45">
                <a:moveTo>
                  <a:pt x="22" y="0"/>
                </a:moveTo>
                <a:cubicBezTo>
                  <a:pt x="10" y="0"/>
                  <a:pt x="0" y="10"/>
                  <a:pt x="0" y="22"/>
                </a:cubicBezTo>
                <a:cubicBezTo>
                  <a:pt x="0" y="43"/>
                  <a:pt x="22" y="65"/>
                  <a:pt x="22" y="65"/>
                </a:cubicBezTo>
                <a:cubicBezTo>
                  <a:pt x="22" y="65"/>
                  <a:pt x="45" y="44"/>
                  <a:pt x="45" y="22"/>
                </a:cubicBezTo>
                <a:cubicBezTo>
                  <a:pt x="45" y="10"/>
                  <a:pt x="35" y="0"/>
                  <a:pt x="22" y="0"/>
                </a:cubicBezTo>
                <a:close/>
                <a:moveTo>
                  <a:pt x="22" y="38"/>
                </a:moveTo>
                <a:cubicBezTo>
                  <a:pt x="14" y="38"/>
                  <a:pt x="7" y="31"/>
                  <a:pt x="7" y="22"/>
                </a:cubicBezTo>
                <a:cubicBezTo>
                  <a:pt x="7" y="14"/>
                  <a:pt x="14" y="7"/>
                  <a:pt x="22" y="7"/>
                </a:cubicBezTo>
                <a:cubicBezTo>
                  <a:pt x="31" y="7"/>
                  <a:pt x="38" y="14"/>
                  <a:pt x="38" y="22"/>
                </a:cubicBezTo>
                <a:cubicBezTo>
                  <a:pt x="38" y="31"/>
                  <a:pt x="31" y="38"/>
                  <a:pt x="22" y="38"/>
                </a:cubicBezTo>
                <a:close/>
              </a:path>
            </a:pathLst>
          </a:custGeom>
          <a:solidFill>
            <a:srgbClr val="C00000"/>
          </a:solidFill>
          <a:ln>
            <a:noFill/>
          </a:ln>
        </p:spPr>
        <p:txBody>
          <a:bodyPr anchorCtr="0" anchor="t" bIns="91425" lIns="182850" spcFirstLastPara="1" rIns="182850" wrap="square" tIns="91425">
            <a:noAutofit/>
          </a:bodyPr>
          <a:lstStyle/>
          <a:p>
            <a:pPr indent="0" lvl="0" marL="0" marR="0" rtl="0" algn="l">
              <a:lnSpc>
                <a:spcPct val="100000"/>
              </a:lnSpc>
              <a:spcBef>
                <a:spcPts val="0"/>
              </a:spcBef>
              <a:spcAft>
                <a:spcPts val="0"/>
              </a:spcAft>
              <a:buClr>
                <a:srgbClr val="000000"/>
              </a:buClr>
              <a:buSzPts val="4800"/>
              <a:buFont typeface="Arial"/>
              <a:buNone/>
            </a:pPr>
            <a:r>
              <a:t/>
            </a:r>
            <a:endParaRPr b="0" i="0" sz="4800" u="none" cap="none" strike="noStrike">
              <a:solidFill>
                <a:schemeClr val="dk1"/>
              </a:solidFill>
              <a:latin typeface="Calibri"/>
              <a:ea typeface="Calibri"/>
              <a:cs typeface="Calibri"/>
              <a:sym typeface="Calibri"/>
            </a:endParaRPr>
          </a:p>
        </p:txBody>
      </p:sp>
      <p:pic>
        <p:nvPicPr>
          <p:cNvPr id="249" name="Google Shape;249;p7"/>
          <p:cNvPicPr preferRelativeResize="0"/>
          <p:nvPr/>
        </p:nvPicPr>
        <p:blipFill>
          <a:blip r:embed="rId5">
            <a:alphaModFix/>
          </a:blip>
          <a:stretch>
            <a:fillRect/>
          </a:stretch>
        </p:blipFill>
        <p:spPr>
          <a:xfrm>
            <a:off x="6778725" y="1293239"/>
            <a:ext cx="3302751" cy="46707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pic>
        <p:nvPicPr>
          <p:cNvPr id="254" name="Google Shape;254;p8"/>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255" name="Google Shape;255;p8"/>
          <p:cNvSpPr/>
          <p:nvPr/>
        </p:nvSpPr>
        <p:spPr>
          <a:xfrm>
            <a:off x="3240468" y="2828835"/>
            <a:ext cx="5878533" cy="646331"/>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DEVELOPMENT OF </a:t>
            </a:r>
            <a:r>
              <a:rPr b="1" i="0" lang="en-US" sz="3600" u="none" cap="none" strike="noStrike">
                <a:solidFill>
                  <a:srgbClr val="C00000"/>
                </a:solidFill>
                <a:latin typeface="Calibri"/>
                <a:ea typeface="Calibri"/>
                <a:cs typeface="Calibri"/>
                <a:sym typeface="Calibri"/>
              </a:rPr>
              <a:t>DAPP</a:t>
            </a:r>
            <a:endParaRPr b="1" i="0" sz="3600" u="none" cap="none" strike="noStrike">
              <a:solidFill>
                <a:srgbClr val="C00000"/>
              </a:solidFill>
              <a:latin typeface="Calibri"/>
              <a:ea typeface="Calibri"/>
              <a:cs typeface="Calibri"/>
              <a:sym typeface="Calibri"/>
            </a:endParaRPr>
          </a:p>
        </p:txBody>
      </p:sp>
      <p:pic>
        <p:nvPicPr>
          <p:cNvPr id="256" name="Google Shape;256;p8"/>
          <p:cNvPicPr preferRelativeResize="0"/>
          <p:nvPr/>
        </p:nvPicPr>
        <p:blipFill rotWithShape="1">
          <a:blip r:embed="rId4">
            <a:alphaModFix/>
          </a:blip>
          <a:srcRect b="0" l="0" r="0" t="0"/>
          <a:stretch/>
        </p:blipFill>
        <p:spPr>
          <a:xfrm>
            <a:off x="10683449" y="5542164"/>
            <a:ext cx="1151457" cy="123084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pic>
        <p:nvPicPr>
          <p:cNvPr id="261" name="Google Shape;261;p9"/>
          <p:cNvPicPr preferRelativeResize="0"/>
          <p:nvPr/>
        </p:nvPicPr>
        <p:blipFill rotWithShape="1">
          <a:blip r:embed="rId3">
            <a:alphaModFix/>
          </a:blip>
          <a:srcRect b="0" l="0" r="0" t="0"/>
          <a:stretch/>
        </p:blipFill>
        <p:spPr>
          <a:xfrm>
            <a:off x="-80175" y="0"/>
            <a:ext cx="12352350" cy="6948196"/>
          </a:xfrm>
          <a:prstGeom prst="rect">
            <a:avLst/>
          </a:prstGeom>
          <a:noFill/>
          <a:ln>
            <a:noFill/>
          </a:ln>
        </p:spPr>
      </p:pic>
      <p:sp>
        <p:nvSpPr>
          <p:cNvPr id="262" name="Google Shape;262;p9"/>
          <p:cNvSpPr txBox="1"/>
          <p:nvPr/>
        </p:nvSpPr>
        <p:spPr>
          <a:xfrm>
            <a:off x="2715426" y="381266"/>
            <a:ext cx="3031600" cy="369332"/>
          </a:xfrm>
          <a:prstGeom prst="rect">
            <a:avLst/>
          </a:prstGeom>
          <a:noFill/>
          <a:ln>
            <a:noFill/>
          </a:ln>
        </p:spPr>
        <p:txBody>
          <a:bodyPr anchorCtr="0" anchor="t" bIns="45700" lIns="91425" spcFirstLastPara="1" rIns="91425" wrap="square" tIns="45700">
            <a:spAutoFit/>
          </a:bodyPr>
          <a:lstStyle/>
          <a:p>
            <a:pPr indent="0" lvl="0" marL="0" marR="0" rtl="0" algn="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DEVELOPMENT OF </a:t>
            </a:r>
            <a:r>
              <a:rPr b="1" i="0" lang="en-US" sz="1800" u="none" cap="none" strike="noStrike">
                <a:solidFill>
                  <a:srgbClr val="C00000"/>
                </a:solidFill>
                <a:latin typeface="Calibri"/>
                <a:ea typeface="Calibri"/>
                <a:cs typeface="Calibri"/>
                <a:sym typeface="Calibri"/>
              </a:rPr>
              <a:t>DAPP</a:t>
            </a:r>
            <a:endParaRPr b="1" i="0" sz="1800" u="none" cap="none" strike="noStrike">
              <a:solidFill>
                <a:srgbClr val="C00000"/>
              </a:solidFill>
              <a:latin typeface="Calibri"/>
              <a:ea typeface="Calibri"/>
              <a:cs typeface="Calibri"/>
              <a:sym typeface="Calibri"/>
            </a:endParaRPr>
          </a:p>
        </p:txBody>
      </p:sp>
      <p:grpSp>
        <p:nvGrpSpPr>
          <p:cNvPr id="263" name="Google Shape;263;p9"/>
          <p:cNvGrpSpPr/>
          <p:nvPr/>
        </p:nvGrpSpPr>
        <p:grpSpPr>
          <a:xfrm>
            <a:off x="1683478" y="1313774"/>
            <a:ext cx="7949361" cy="5405740"/>
            <a:chOff x="1277078" y="1397975"/>
            <a:chExt cx="7949361" cy="5405740"/>
          </a:xfrm>
        </p:grpSpPr>
        <p:sp>
          <p:nvSpPr>
            <p:cNvPr id="264" name="Google Shape;264;p9"/>
            <p:cNvSpPr/>
            <p:nvPr/>
          </p:nvSpPr>
          <p:spPr>
            <a:xfrm>
              <a:off x="1277078" y="1397975"/>
              <a:ext cx="3920700" cy="2646915"/>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5" name="Google Shape;265;p9"/>
            <p:cNvSpPr/>
            <p:nvPr/>
          </p:nvSpPr>
          <p:spPr>
            <a:xfrm>
              <a:off x="1311965" y="4156800"/>
              <a:ext cx="3885812" cy="2646915"/>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6" name="Google Shape;266;p9"/>
            <p:cNvSpPr/>
            <p:nvPr/>
          </p:nvSpPr>
          <p:spPr>
            <a:xfrm>
              <a:off x="5305739" y="1397975"/>
              <a:ext cx="3920700" cy="2646915"/>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67" name="Google Shape;267;p9"/>
            <p:cNvSpPr/>
            <p:nvPr/>
          </p:nvSpPr>
          <p:spPr>
            <a:xfrm>
              <a:off x="5340626" y="4156800"/>
              <a:ext cx="3885812" cy="2646915"/>
            </a:xfrm>
            <a:prstGeom prst="rect">
              <a:avLst/>
            </a:prstGeom>
            <a:solidFill>
              <a:srgbClr val="C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grpSp>
          <p:nvGrpSpPr>
            <p:cNvPr id="268" name="Google Shape;268;p9"/>
            <p:cNvGrpSpPr/>
            <p:nvPr/>
          </p:nvGrpSpPr>
          <p:grpSpPr>
            <a:xfrm>
              <a:off x="1495956" y="1845238"/>
              <a:ext cx="7496191" cy="4303437"/>
              <a:chOff x="1495956" y="1845238"/>
              <a:chExt cx="7496191" cy="4303437"/>
            </a:xfrm>
          </p:grpSpPr>
          <p:sp>
            <p:nvSpPr>
              <p:cNvPr id="269" name="Google Shape;269;p9"/>
              <p:cNvSpPr txBox="1"/>
              <p:nvPr/>
            </p:nvSpPr>
            <p:spPr>
              <a:xfrm>
                <a:off x="5552971" y="4671347"/>
                <a:ext cx="3426235"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Calibri"/>
                    <a:ea typeface="Calibri"/>
                    <a:cs typeface="Calibri"/>
                    <a:sym typeface="Calibri"/>
                  </a:rPr>
                  <a:t>With decentralized DAPP technology, everyone can actively promote their full potential and capacity as well as control their own privacy.</a:t>
                </a:r>
                <a:endParaRPr b="0" i="0" sz="1800" u="none" cap="none" strike="noStrike">
                  <a:solidFill>
                    <a:schemeClr val="lt1"/>
                  </a:solidFill>
                  <a:latin typeface="Calibri"/>
                  <a:ea typeface="Calibri"/>
                  <a:cs typeface="Calibri"/>
                  <a:sym typeface="Calibri"/>
                </a:endParaRPr>
              </a:p>
            </p:txBody>
          </p:sp>
          <p:sp>
            <p:nvSpPr>
              <p:cNvPr id="270" name="Google Shape;270;p9"/>
              <p:cNvSpPr txBox="1"/>
              <p:nvPr/>
            </p:nvSpPr>
            <p:spPr>
              <a:xfrm>
                <a:off x="1495956" y="1845238"/>
                <a:ext cx="3482943" cy="36933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sp>
            <p:nvSpPr>
              <p:cNvPr id="271" name="Google Shape;271;p9"/>
              <p:cNvSpPr txBox="1"/>
              <p:nvPr/>
            </p:nvSpPr>
            <p:spPr>
              <a:xfrm>
                <a:off x="5552971" y="1845238"/>
                <a:ext cx="3439176" cy="120032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RED BOX appl</a:t>
                </a:r>
                <a:r>
                  <a:rPr b="1" lang="en-US" sz="1800">
                    <a:solidFill>
                      <a:schemeClr val="lt1"/>
                    </a:solidFill>
                    <a:latin typeface="Calibri"/>
                    <a:ea typeface="Calibri"/>
                    <a:cs typeface="Calibri"/>
                    <a:sym typeface="Calibri"/>
                  </a:rPr>
                  <a:t>ies</a:t>
                </a:r>
                <a:r>
                  <a:rPr b="1" i="0" lang="en-US" sz="1800" u="none" cap="none" strike="noStrike">
                    <a:solidFill>
                      <a:schemeClr val="lt1"/>
                    </a:solidFill>
                    <a:latin typeface="Calibri"/>
                    <a:ea typeface="Calibri"/>
                    <a:cs typeface="Calibri"/>
                    <a:sym typeface="Calibri"/>
                  </a:rPr>
                  <a:t> DAPP application based on MetaMask network directly connected to ETH smart contract.</a:t>
                </a:r>
                <a:endParaRPr b="0" i="0" sz="1800" u="none" cap="none" strike="noStrike">
                  <a:solidFill>
                    <a:schemeClr val="lt1"/>
                  </a:solidFill>
                  <a:latin typeface="Calibri"/>
                  <a:ea typeface="Calibri"/>
                  <a:cs typeface="Calibri"/>
                  <a:sym typeface="Calibri"/>
                </a:endParaRPr>
              </a:p>
            </p:txBody>
          </p:sp>
        </p:grpSp>
      </p:grpSp>
      <p:sp>
        <p:nvSpPr>
          <p:cNvPr id="272" name="Google Shape;272;p9"/>
          <p:cNvSpPr txBox="1"/>
          <p:nvPr/>
        </p:nvSpPr>
        <p:spPr>
          <a:xfrm>
            <a:off x="1191594" y="-255886"/>
            <a:ext cx="1053541" cy="156966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9600"/>
              <a:buFont typeface="Arial"/>
              <a:buNone/>
            </a:pPr>
            <a:r>
              <a:rPr b="1" i="0" lang="en-US" sz="9600" u="none" cap="none" strike="noStrike">
                <a:solidFill>
                  <a:schemeClr val="dk1"/>
                </a:solidFill>
                <a:latin typeface="Helvetica Neue"/>
                <a:ea typeface="Helvetica Neue"/>
                <a:cs typeface="Helvetica Neue"/>
                <a:sym typeface="Helvetica Neue"/>
              </a:rPr>
              <a:t>2</a:t>
            </a:r>
            <a:endParaRPr b="0" i="0" sz="1400" u="none" cap="none" strike="noStrike">
              <a:solidFill>
                <a:srgbClr val="000000"/>
              </a:solidFill>
              <a:latin typeface="Arial"/>
              <a:ea typeface="Arial"/>
              <a:cs typeface="Arial"/>
              <a:sym typeface="Arial"/>
            </a:endParaRPr>
          </a:p>
        </p:txBody>
      </p:sp>
      <p:sp>
        <p:nvSpPr>
          <p:cNvPr id="273" name="Google Shape;273;p9"/>
          <p:cNvSpPr txBox="1"/>
          <p:nvPr/>
        </p:nvSpPr>
        <p:spPr>
          <a:xfrm>
            <a:off x="1627867" y="1181990"/>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01</a:t>
            </a:r>
            <a:endParaRPr b="0" i="0" sz="1400" u="none" cap="none" strike="noStrike">
              <a:solidFill>
                <a:srgbClr val="000000"/>
              </a:solidFill>
              <a:latin typeface="Arial"/>
              <a:ea typeface="Arial"/>
              <a:cs typeface="Arial"/>
              <a:sym typeface="Arial"/>
            </a:endParaRPr>
          </a:p>
        </p:txBody>
      </p:sp>
      <p:sp>
        <p:nvSpPr>
          <p:cNvPr id="274" name="Google Shape;274;p9"/>
          <p:cNvSpPr txBox="1"/>
          <p:nvPr/>
        </p:nvSpPr>
        <p:spPr>
          <a:xfrm>
            <a:off x="5631387" y="1181990"/>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02</a:t>
            </a:r>
            <a:endParaRPr b="0" i="0" sz="1400" u="none" cap="none" strike="noStrike">
              <a:solidFill>
                <a:srgbClr val="000000"/>
              </a:solidFill>
              <a:latin typeface="Arial"/>
              <a:ea typeface="Arial"/>
              <a:cs typeface="Arial"/>
              <a:sym typeface="Arial"/>
            </a:endParaRPr>
          </a:p>
        </p:txBody>
      </p:sp>
      <p:sp>
        <p:nvSpPr>
          <p:cNvPr id="275" name="Google Shape;275;p9"/>
          <p:cNvSpPr txBox="1"/>
          <p:nvPr/>
        </p:nvSpPr>
        <p:spPr>
          <a:xfrm>
            <a:off x="1657900" y="3983743"/>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03</a:t>
            </a:r>
            <a:endParaRPr b="0" i="0" sz="1400" u="none" cap="none" strike="noStrike">
              <a:solidFill>
                <a:srgbClr val="000000"/>
              </a:solidFill>
              <a:latin typeface="Arial"/>
              <a:ea typeface="Arial"/>
              <a:cs typeface="Arial"/>
              <a:sym typeface="Arial"/>
            </a:endParaRPr>
          </a:p>
        </p:txBody>
      </p:sp>
      <p:sp>
        <p:nvSpPr>
          <p:cNvPr id="276" name="Google Shape;276;p9"/>
          <p:cNvSpPr txBox="1"/>
          <p:nvPr/>
        </p:nvSpPr>
        <p:spPr>
          <a:xfrm>
            <a:off x="5712138" y="3983743"/>
            <a:ext cx="652743" cy="646331"/>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3600"/>
              <a:buFont typeface="Arial"/>
              <a:buNone/>
            </a:pPr>
            <a:r>
              <a:rPr b="1" i="0" lang="en-US" sz="3600" u="none" cap="none" strike="noStrike">
                <a:solidFill>
                  <a:schemeClr val="lt1"/>
                </a:solidFill>
                <a:latin typeface="Calibri"/>
                <a:ea typeface="Calibri"/>
                <a:cs typeface="Calibri"/>
                <a:sym typeface="Calibri"/>
              </a:rPr>
              <a:t>04</a:t>
            </a:r>
            <a:endParaRPr b="0" i="0" sz="1400" u="none" cap="none" strike="noStrike">
              <a:solidFill>
                <a:srgbClr val="000000"/>
              </a:solidFill>
              <a:latin typeface="Arial"/>
              <a:ea typeface="Arial"/>
              <a:cs typeface="Arial"/>
              <a:sym typeface="Arial"/>
            </a:endParaRPr>
          </a:p>
        </p:txBody>
      </p:sp>
      <p:pic>
        <p:nvPicPr>
          <p:cNvPr id="277" name="Google Shape;277;p9"/>
          <p:cNvPicPr preferRelativeResize="0"/>
          <p:nvPr/>
        </p:nvPicPr>
        <p:blipFill rotWithShape="1">
          <a:blip r:embed="rId4">
            <a:alphaModFix/>
          </a:blip>
          <a:srcRect b="0" l="0" r="0" t="0"/>
          <a:stretch/>
        </p:blipFill>
        <p:spPr>
          <a:xfrm>
            <a:off x="10672432" y="5586232"/>
            <a:ext cx="1151457" cy="1230843"/>
          </a:xfrm>
          <a:prstGeom prst="rect">
            <a:avLst/>
          </a:prstGeom>
          <a:noFill/>
          <a:ln>
            <a:noFill/>
          </a:ln>
        </p:spPr>
      </p:pic>
      <p:sp>
        <p:nvSpPr>
          <p:cNvPr id="278" name="Google Shape;278;p9"/>
          <p:cNvSpPr/>
          <p:nvPr/>
        </p:nvSpPr>
        <p:spPr>
          <a:xfrm>
            <a:off x="1954238" y="1828321"/>
            <a:ext cx="3431061" cy="1938992"/>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r>
              <a:rPr b="1" i="0" lang="en-US" sz="2000" u="none" cap="none" strike="noStrike">
                <a:solidFill>
                  <a:schemeClr val="lt1"/>
                </a:solidFill>
                <a:latin typeface="Calibri"/>
                <a:ea typeface="Calibri"/>
                <a:cs typeface="Calibri"/>
                <a:sym typeface="Calibri"/>
              </a:rPr>
              <a:t>DAPP</a:t>
            </a:r>
            <a:r>
              <a:rPr b="0" i="0" lang="en-US" sz="2000" u="none" cap="none" strike="noStrike">
                <a:solidFill>
                  <a:schemeClr val="lt1"/>
                </a:solidFill>
                <a:latin typeface="Calibri"/>
                <a:ea typeface="Calibri"/>
                <a:cs typeface="Calibri"/>
                <a:sym typeface="Calibri"/>
              </a:rPr>
              <a:t> (Decentralized Applications) is a decentralized application.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chemeClr val="lt1"/>
                </a:solidFill>
                <a:latin typeface="Calibri"/>
                <a:ea typeface="Calibri"/>
                <a:cs typeface="Calibri"/>
                <a:sym typeface="Calibri"/>
              </a:rPr>
              <a:t>Dapp was created as the continuation of Blockchain technology and smart contract.</a:t>
            </a:r>
            <a:endParaRPr b="0" i="0" sz="2000" u="none" cap="none" strike="noStrike">
              <a:solidFill>
                <a:schemeClr val="lt1"/>
              </a:solidFill>
              <a:latin typeface="Calibri"/>
              <a:ea typeface="Calibri"/>
              <a:cs typeface="Calibri"/>
              <a:sym typeface="Calibri"/>
            </a:endParaRPr>
          </a:p>
        </p:txBody>
      </p:sp>
      <p:sp>
        <p:nvSpPr>
          <p:cNvPr id="279" name="Google Shape;279;p9"/>
          <p:cNvSpPr/>
          <p:nvPr/>
        </p:nvSpPr>
        <p:spPr>
          <a:xfrm>
            <a:off x="1954238" y="4630074"/>
            <a:ext cx="3431061" cy="1477328"/>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br>
              <a:rPr b="0" i="0" lang="en-US" sz="1800" u="none" cap="none" strike="noStrike">
                <a:solidFill>
                  <a:schemeClr val="lt1"/>
                </a:solidFill>
                <a:latin typeface="Calibri"/>
                <a:ea typeface="Calibri"/>
                <a:cs typeface="Calibri"/>
                <a:sym typeface="Calibri"/>
              </a:rPr>
            </a:br>
            <a:r>
              <a:rPr b="0" i="0" lang="en-US" sz="1800" u="none" cap="none" strike="noStrike">
                <a:solidFill>
                  <a:schemeClr val="lt1"/>
                </a:solidFill>
                <a:latin typeface="Calibri"/>
                <a:ea typeface="Calibri"/>
                <a:cs typeface="Calibri"/>
                <a:sym typeface="Calibri"/>
              </a:rPr>
              <a:t>With public APIs, other ecosystems can connect and develop on the main smart contract created by </a:t>
            </a:r>
            <a:r>
              <a:rPr b="1" i="0" lang="en-US" sz="1800" u="none" cap="none" strike="noStrike">
                <a:solidFill>
                  <a:schemeClr val="lt1"/>
                </a:solidFill>
                <a:latin typeface="Calibri"/>
                <a:ea typeface="Calibri"/>
                <a:cs typeface="Calibri"/>
                <a:sym typeface="Calibri"/>
              </a:rPr>
              <a:t>RED BOX</a:t>
            </a:r>
            <a:r>
              <a:rPr b="0" i="0" lang="en-US" sz="1800" u="none" cap="none" strike="noStrike">
                <a:solidFill>
                  <a:schemeClr val="lt1"/>
                </a:solidFill>
                <a:latin typeface="Calibri"/>
                <a:ea typeface="Calibri"/>
                <a:cs typeface="Calibri"/>
                <a:sym typeface="Calibri"/>
              </a:rPr>
              <a:t> </a:t>
            </a:r>
            <a:endParaRPr b="0" i="0" sz="1800" u="none" cap="none" strike="noStrike">
              <a:solidFill>
                <a:schemeClr val="lt1"/>
              </a:solidFill>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2019-09-08T07:01:54Z</dcterms:created>
  <dc:creator>Microsoft Office User</dc:creator>
</cp:coreProperties>
</file>